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8" r:id="rId4"/>
    <p:sldId id="262" r:id="rId5"/>
    <p:sldId id="266" r:id="rId6"/>
    <p:sldId id="257" r:id="rId7"/>
    <p:sldId id="263" r:id="rId8"/>
    <p:sldId id="264" r:id="rId9"/>
    <p:sldId id="261" r:id="rId10"/>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168" autoAdjust="0"/>
  </p:normalViewPr>
  <p:slideViewPr>
    <p:cSldViewPr snapToGrid="0">
      <p:cViewPr varScale="1">
        <p:scale>
          <a:sx n="77" d="100"/>
          <a:sy n="77" d="100"/>
        </p:scale>
        <p:origin x="86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B84DF4-8FFC-DBD9-0B41-4D17B7E7D2F5}"/>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9841BD6A-2C99-3107-684A-4A613B9881B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A7490F5D-1E3E-C235-A84E-776EC777EE92}"/>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D014D1DF-59C6-8FD6-C320-67AF2371A26A}"/>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05F0054-713F-E1D1-77E5-AFA6A44186AB}"/>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3270885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4FB4B40-4B1F-B143-326B-80664033FEB0}"/>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E97A197E-4C98-03D8-3C60-96721231D02F}"/>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4466B5DD-0DD7-CE77-A224-080B449473DF}"/>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4B1E5BA0-6E24-789C-1A61-CA71A9BA9400}"/>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A5D0683-094E-068F-FE02-CE9013E835F9}"/>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35923909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B50448F5-2A72-F628-FC34-CE2BCC6AD38F}"/>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81760424-8A23-37FE-8194-6AEC74788BE8}"/>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1F7461F9-FCE2-5FB7-FE67-653CE356A570}"/>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1C801A74-B353-A6AB-6F42-C0C9D60D8044}"/>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0E6A8B83-DEB8-D830-9D9C-08BFBDA27375}"/>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960463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6A3A684-5D3C-6721-360B-C7B536AE974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560706AF-581B-63C2-7660-86F512BC5A76}"/>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5EBA89C-E5FE-45F6-05D1-E5AB69029C47}"/>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45B9CB83-679E-2352-B39A-68B5CE5D65EC}"/>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D23DC57-8642-4360-2F57-C342646B881F}"/>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1663099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CF7878-D9D9-E8C6-40B4-B95F571AAFCF}"/>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24BA4EB3-F155-EC5A-E8CD-DDE994EF6DF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54C4679C-EEDE-22B4-0EE5-6CC096DABB6C}"/>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5693FB28-E80B-3972-11AF-1D579BFE80CF}"/>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EF64998E-5DEE-8DF5-1DBC-EED04625CA4B}"/>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3524177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FB7053-E8D1-D39D-BF1D-C593161E6BCE}"/>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3C06635D-3582-0AC3-3ADD-F28452B438AC}"/>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E332D9BE-D01D-EA84-1FBB-142EF9B3AC6A}"/>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4A4C3D6E-6E5B-FD96-170A-8B9DA55D9CC8}"/>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6" name="Espace réservé du pied de page 5">
            <a:extLst>
              <a:ext uri="{FF2B5EF4-FFF2-40B4-BE49-F238E27FC236}">
                <a16:creationId xmlns:a16="http://schemas.microsoft.com/office/drawing/2014/main" id="{7D682BDF-4FD1-8D7D-4ABE-0235E0B62F99}"/>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CAB8D83C-58BC-7CCA-66C8-03531BA7E37D}"/>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6251789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936D9B4-F71A-D8CE-BAF2-290D81936F2A}"/>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EAFA8703-B68D-D161-B146-873FF99AD8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05EBF058-39CC-C44C-D803-20B9C3EB3501}"/>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305F568-1F15-AECF-E929-565147D64A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E7416807-E4AF-FAEA-C673-A8CCA4AD320D}"/>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D5D7F859-8AC6-F2C9-D5F9-97B20B39A4D5}"/>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8" name="Espace réservé du pied de page 7">
            <a:extLst>
              <a:ext uri="{FF2B5EF4-FFF2-40B4-BE49-F238E27FC236}">
                <a16:creationId xmlns:a16="http://schemas.microsoft.com/office/drawing/2014/main" id="{98CAFB52-F050-29F7-F051-2206C4C55000}"/>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DB23CBA8-0A6C-F2B7-4B79-727D7B5BE2DA}"/>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637823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E3B041A-BCCD-5B73-D057-312D96603B47}"/>
              </a:ext>
            </a:extLst>
          </p:cNvPr>
          <p:cNvSpPr>
            <a:spLocks noGrp="1"/>
          </p:cNvSpPr>
          <p:nvPr>
            <p:ph type="title"/>
          </p:nvPr>
        </p:nvSpPr>
        <p:spPr/>
        <p:txBody>
          <a:bodyPr/>
          <a:lstStyle/>
          <a:p>
            <a:r>
              <a:rPr lang="fr-FR"/>
              <a:t>Modifiez le style du titre</a:t>
            </a:r>
          </a:p>
        </p:txBody>
      </p:sp>
      <p:sp>
        <p:nvSpPr>
          <p:cNvPr id="3" name="Espace réservé de la date 2">
            <a:extLst>
              <a:ext uri="{FF2B5EF4-FFF2-40B4-BE49-F238E27FC236}">
                <a16:creationId xmlns:a16="http://schemas.microsoft.com/office/drawing/2014/main" id="{0C0C4393-1DBC-FFF8-1B3C-E3C2958F1436}"/>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4" name="Espace réservé du pied de page 3">
            <a:extLst>
              <a:ext uri="{FF2B5EF4-FFF2-40B4-BE49-F238E27FC236}">
                <a16:creationId xmlns:a16="http://schemas.microsoft.com/office/drawing/2014/main" id="{5CED2A8C-C958-99AE-8312-BBE5DCF73E45}"/>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09AE42CB-7506-1F96-E618-05EC83F6BA90}"/>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393430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6D6E8B79-CE8C-23CF-088A-B72C7D5F57BB}"/>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3" name="Espace réservé du pied de page 2">
            <a:extLst>
              <a:ext uri="{FF2B5EF4-FFF2-40B4-BE49-F238E27FC236}">
                <a16:creationId xmlns:a16="http://schemas.microsoft.com/office/drawing/2014/main" id="{71194299-F5BC-EEE3-6DEA-7608C4CEBC34}"/>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902B1B10-E163-1014-DEB3-44917A253BB9}"/>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1791292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D1D6DD-221E-D2E6-7F94-799873C5EDAB}"/>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DB9EADC-AAB3-DBF7-8026-792C000E1A5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D25AA4D1-3419-9BB8-0DDB-92C8B92252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3473F93D-958E-1793-55DD-B21714502978}"/>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6" name="Espace réservé du pied de page 5">
            <a:extLst>
              <a:ext uri="{FF2B5EF4-FFF2-40B4-BE49-F238E27FC236}">
                <a16:creationId xmlns:a16="http://schemas.microsoft.com/office/drawing/2014/main" id="{356C73A2-AC43-4CA0-1723-73BE1F172128}"/>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C642B88-2ACD-CF12-366C-E4C3F861A9AD}"/>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2654068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F68FE53-3883-CD35-5117-2B1CA9A45381}"/>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4C77B196-C15D-61D0-5134-FB473817293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F8A6701A-0665-5FC9-2CD4-A5ABFB923D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239950B6-1AAB-7EDD-82B9-477FB5389567}"/>
              </a:ext>
            </a:extLst>
          </p:cNvPr>
          <p:cNvSpPr>
            <a:spLocks noGrp="1"/>
          </p:cNvSpPr>
          <p:nvPr>
            <p:ph type="dt" sz="half" idx="10"/>
          </p:nvPr>
        </p:nvSpPr>
        <p:spPr/>
        <p:txBody>
          <a:bodyPr/>
          <a:lstStyle/>
          <a:p>
            <a:fld id="{808842D2-CAC3-437D-83D8-7C66C951EA3C}" type="datetimeFigureOut">
              <a:rPr lang="fr-FR" smtClean="0"/>
              <a:t>29/01/2026</a:t>
            </a:fld>
            <a:endParaRPr lang="fr-FR"/>
          </a:p>
        </p:txBody>
      </p:sp>
      <p:sp>
        <p:nvSpPr>
          <p:cNvPr id="6" name="Espace réservé du pied de page 5">
            <a:extLst>
              <a:ext uri="{FF2B5EF4-FFF2-40B4-BE49-F238E27FC236}">
                <a16:creationId xmlns:a16="http://schemas.microsoft.com/office/drawing/2014/main" id="{55A70A86-FFBF-8338-578F-8CC33300128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1429BDA-8BAD-23A3-392E-555AE51BADE8}"/>
              </a:ext>
            </a:extLst>
          </p:cNvPr>
          <p:cNvSpPr>
            <a:spLocks noGrp="1"/>
          </p:cNvSpPr>
          <p:nvPr>
            <p:ph type="sldNum" sz="quarter" idx="12"/>
          </p:nvPr>
        </p:nvSpPr>
        <p:spPr/>
        <p:txBody>
          <a:bodyPr/>
          <a:lstStyle/>
          <a:p>
            <a:fld id="{259226B6-C662-4F6F-891B-72D6A91063E2}" type="slidenum">
              <a:rPr lang="fr-FR" smtClean="0"/>
              <a:t>‹N°›</a:t>
            </a:fld>
            <a:endParaRPr lang="fr-FR"/>
          </a:p>
        </p:txBody>
      </p:sp>
    </p:spTree>
    <p:extLst>
      <p:ext uri="{BB962C8B-B14F-4D97-AF65-F5344CB8AC3E}">
        <p14:creationId xmlns:p14="http://schemas.microsoft.com/office/powerpoint/2010/main" val="216125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40B4A7C-38C8-07FB-151A-942801E8C35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15F5154E-13C8-102A-B8CD-88BAB493E8F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56204633-F30C-57B7-95AC-7A72A5742D4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08842D2-CAC3-437D-83D8-7C66C951EA3C}" type="datetimeFigureOut">
              <a:rPr lang="fr-FR" smtClean="0"/>
              <a:t>29/01/2026</a:t>
            </a:fld>
            <a:endParaRPr lang="fr-FR"/>
          </a:p>
        </p:txBody>
      </p:sp>
      <p:sp>
        <p:nvSpPr>
          <p:cNvPr id="5" name="Espace réservé du pied de page 4">
            <a:extLst>
              <a:ext uri="{FF2B5EF4-FFF2-40B4-BE49-F238E27FC236}">
                <a16:creationId xmlns:a16="http://schemas.microsoft.com/office/drawing/2014/main" id="{3F90D234-5C70-3586-F04D-D307F7872EA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830A89E5-2AD7-6792-FC81-AED0A4CAF0C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59226B6-C662-4F6F-891B-72D6A91063E2}" type="slidenum">
              <a:rPr lang="fr-FR" smtClean="0"/>
              <a:t>‹N°›</a:t>
            </a:fld>
            <a:endParaRPr lang="fr-FR"/>
          </a:p>
        </p:txBody>
      </p:sp>
    </p:spTree>
    <p:extLst>
      <p:ext uri="{BB962C8B-B14F-4D97-AF65-F5344CB8AC3E}">
        <p14:creationId xmlns:p14="http://schemas.microsoft.com/office/powerpoint/2010/main" val="41472240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9898B80-CC9D-8CAA-EEB3-2D73620E4CC0}"/>
              </a:ext>
            </a:extLst>
          </p:cNvPr>
          <p:cNvSpPr/>
          <p:nvPr/>
        </p:nvSpPr>
        <p:spPr>
          <a:xfrm>
            <a:off x="0" y="0"/>
            <a:ext cx="12192000" cy="6858000"/>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Rectangle 5">
            <a:extLst>
              <a:ext uri="{FF2B5EF4-FFF2-40B4-BE49-F238E27FC236}">
                <a16:creationId xmlns:a16="http://schemas.microsoft.com/office/drawing/2014/main" id="{837CE392-7E71-AFC4-81B6-08FEC02FAF03}"/>
              </a:ext>
            </a:extLst>
          </p:cNvPr>
          <p:cNvSpPr/>
          <p:nvPr/>
        </p:nvSpPr>
        <p:spPr>
          <a:xfrm>
            <a:off x="1510748" y="1182757"/>
            <a:ext cx="9173818" cy="452230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E01D1E6B-91B3-2D94-7033-619946597DF9}"/>
              </a:ext>
            </a:extLst>
          </p:cNvPr>
          <p:cNvSpPr txBox="1"/>
          <p:nvPr/>
        </p:nvSpPr>
        <p:spPr>
          <a:xfrm>
            <a:off x="2415208" y="2687542"/>
            <a:ext cx="9173818" cy="1661993"/>
          </a:xfrm>
          <a:prstGeom prst="rect">
            <a:avLst/>
          </a:prstGeom>
          <a:noFill/>
        </p:spPr>
        <p:txBody>
          <a:bodyPr wrap="square" rtlCol="0">
            <a:spAutoFit/>
          </a:bodyPr>
          <a:lstStyle/>
          <a:p>
            <a:r>
              <a:rPr lang="fr-FR" sz="2400" b="1" dirty="0">
                <a:solidFill>
                  <a:schemeClr val="accent4"/>
                </a:solidFill>
              </a:rPr>
              <a:t>Cadre de candidature – Partie 1 </a:t>
            </a:r>
          </a:p>
          <a:p>
            <a:r>
              <a:rPr lang="fr-FR" sz="2400" b="1" dirty="0">
                <a:solidFill>
                  <a:schemeClr val="accent4"/>
                </a:solidFill>
              </a:rPr>
              <a:t>Capacité techniques et professionnelles du candidat   </a:t>
            </a:r>
          </a:p>
          <a:p>
            <a:endParaRPr lang="fr-FR" dirty="0"/>
          </a:p>
          <a:p>
            <a:r>
              <a:rPr lang="fr-FR" dirty="0"/>
              <a:t>Le présent cadre de candidature devra être </a:t>
            </a:r>
            <a:r>
              <a:rPr lang="fr-FR" u="sng" dirty="0"/>
              <a:t>complété du tableau Excel joints</a:t>
            </a:r>
          </a:p>
          <a:p>
            <a:r>
              <a:rPr lang="fr-FR" dirty="0">
                <a:solidFill>
                  <a:srgbClr val="FF0000"/>
                </a:solidFill>
              </a:rPr>
              <a:t>Les fichiers sources (</a:t>
            </a:r>
            <a:r>
              <a:rPr lang="fr-FR" dirty="0" err="1">
                <a:solidFill>
                  <a:srgbClr val="FF0000"/>
                </a:solidFill>
              </a:rPr>
              <a:t>ppt</a:t>
            </a:r>
            <a:r>
              <a:rPr lang="fr-FR" dirty="0">
                <a:solidFill>
                  <a:srgbClr val="FF0000"/>
                </a:solidFill>
              </a:rPr>
              <a:t> et </a:t>
            </a:r>
            <a:r>
              <a:rPr lang="fr-FR" dirty="0" err="1">
                <a:solidFill>
                  <a:srgbClr val="FF0000"/>
                </a:solidFill>
              </a:rPr>
              <a:t>excel</a:t>
            </a:r>
            <a:r>
              <a:rPr lang="fr-FR" dirty="0">
                <a:solidFill>
                  <a:srgbClr val="FF0000"/>
                </a:solidFill>
              </a:rPr>
              <a:t> devront être transmis)</a:t>
            </a:r>
          </a:p>
        </p:txBody>
      </p:sp>
    </p:spTree>
    <p:extLst>
      <p:ext uri="{BB962C8B-B14F-4D97-AF65-F5344CB8AC3E}">
        <p14:creationId xmlns:p14="http://schemas.microsoft.com/office/powerpoint/2010/main" val="24232457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3">
            <a:extLst>
              <a:ext uri="{FF2B5EF4-FFF2-40B4-BE49-F238E27FC236}">
                <a16:creationId xmlns:a16="http://schemas.microsoft.com/office/drawing/2014/main" id="{0FC95B9F-33EF-E624-2A3A-292F1C615866}"/>
              </a:ext>
            </a:extLst>
          </p:cNvPr>
          <p:cNvGraphicFramePr>
            <a:graphicFrameLocks noGrp="1"/>
          </p:cNvGraphicFramePr>
          <p:nvPr>
            <p:extLst>
              <p:ext uri="{D42A27DB-BD31-4B8C-83A1-F6EECF244321}">
                <p14:modId xmlns:p14="http://schemas.microsoft.com/office/powerpoint/2010/main" val="590611870"/>
              </p:ext>
            </p:extLst>
          </p:nvPr>
        </p:nvGraphicFramePr>
        <p:xfrm>
          <a:off x="0" y="1069520"/>
          <a:ext cx="12095918" cy="5106520"/>
        </p:xfrm>
        <a:graphic>
          <a:graphicData uri="http://schemas.openxmlformats.org/drawingml/2006/table">
            <a:tbl>
              <a:tblPr firstRow="1" bandRow="1">
                <a:tableStyleId>{5C22544A-7EE6-4342-B048-85BDC9FD1C3A}</a:tableStyleId>
              </a:tblPr>
              <a:tblGrid>
                <a:gridCol w="1208510">
                  <a:extLst>
                    <a:ext uri="{9D8B030D-6E8A-4147-A177-3AD203B41FA5}">
                      <a16:colId xmlns:a16="http://schemas.microsoft.com/office/drawing/2014/main" val="2130963301"/>
                    </a:ext>
                  </a:extLst>
                </a:gridCol>
                <a:gridCol w="907284">
                  <a:extLst>
                    <a:ext uri="{9D8B030D-6E8A-4147-A177-3AD203B41FA5}">
                      <a16:colId xmlns:a16="http://schemas.microsoft.com/office/drawing/2014/main" val="2284819964"/>
                    </a:ext>
                  </a:extLst>
                </a:gridCol>
                <a:gridCol w="907284">
                  <a:extLst>
                    <a:ext uri="{9D8B030D-6E8A-4147-A177-3AD203B41FA5}">
                      <a16:colId xmlns:a16="http://schemas.microsoft.com/office/drawing/2014/main" val="2414281606"/>
                    </a:ext>
                  </a:extLst>
                </a:gridCol>
                <a:gridCol w="907284">
                  <a:extLst>
                    <a:ext uri="{9D8B030D-6E8A-4147-A177-3AD203B41FA5}">
                      <a16:colId xmlns:a16="http://schemas.microsoft.com/office/drawing/2014/main" val="1293476195"/>
                    </a:ext>
                  </a:extLst>
                </a:gridCol>
                <a:gridCol w="907284">
                  <a:extLst>
                    <a:ext uri="{9D8B030D-6E8A-4147-A177-3AD203B41FA5}">
                      <a16:colId xmlns:a16="http://schemas.microsoft.com/office/drawing/2014/main" val="1370381292"/>
                    </a:ext>
                  </a:extLst>
                </a:gridCol>
                <a:gridCol w="907284">
                  <a:extLst>
                    <a:ext uri="{9D8B030D-6E8A-4147-A177-3AD203B41FA5}">
                      <a16:colId xmlns:a16="http://schemas.microsoft.com/office/drawing/2014/main" val="1562461624"/>
                    </a:ext>
                  </a:extLst>
                </a:gridCol>
                <a:gridCol w="907284">
                  <a:extLst>
                    <a:ext uri="{9D8B030D-6E8A-4147-A177-3AD203B41FA5}">
                      <a16:colId xmlns:a16="http://schemas.microsoft.com/office/drawing/2014/main" val="637940643"/>
                    </a:ext>
                  </a:extLst>
                </a:gridCol>
                <a:gridCol w="907284">
                  <a:extLst>
                    <a:ext uri="{9D8B030D-6E8A-4147-A177-3AD203B41FA5}">
                      <a16:colId xmlns:a16="http://schemas.microsoft.com/office/drawing/2014/main" val="3925545967"/>
                    </a:ext>
                  </a:extLst>
                </a:gridCol>
                <a:gridCol w="907284">
                  <a:extLst>
                    <a:ext uri="{9D8B030D-6E8A-4147-A177-3AD203B41FA5}">
                      <a16:colId xmlns:a16="http://schemas.microsoft.com/office/drawing/2014/main" val="1083496785"/>
                    </a:ext>
                  </a:extLst>
                </a:gridCol>
                <a:gridCol w="907284">
                  <a:extLst>
                    <a:ext uri="{9D8B030D-6E8A-4147-A177-3AD203B41FA5}">
                      <a16:colId xmlns:a16="http://schemas.microsoft.com/office/drawing/2014/main" val="743861025"/>
                    </a:ext>
                  </a:extLst>
                </a:gridCol>
                <a:gridCol w="907284">
                  <a:extLst>
                    <a:ext uri="{9D8B030D-6E8A-4147-A177-3AD203B41FA5}">
                      <a16:colId xmlns:a16="http://schemas.microsoft.com/office/drawing/2014/main" val="1288539801"/>
                    </a:ext>
                  </a:extLst>
                </a:gridCol>
                <a:gridCol w="907284">
                  <a:extLst>
                    <a:ext uri="{9D8B030D-6E8A-4147-A177-3AD203B41FA5}">
                      <a16:colId xmlns:a16="http://schemas.microsoft.com/office/drawing/2014/main" val="1973791850"/>
                    </a:ext>
                  </a:extLst>
                </a:gridCol>
                <a:gridCol w="907284">
                  <a:extLst>
                    <a:ext uri="{9D8B030D-6E8A-4147-A177-3AD203B41FA5}">
                      <a16:colId xmlns:a16="http://schemas.microsoft.com/office/drawing/2014/main" val="1165588314"/>
                    </a:ext>
                  </a:extLst>
                </a:gridCol>
              </a:tblGrid>
              <a:tr h="771916">
                <a:tc>
                  <a:txBody>
                    <a:bodyPr/>
                    <a:lstStyle/>
                    <a:p>
                      <a:pPr algn="ctr"/>
                      <a:endParaRPr lang="fr-FR" sz="1400" dirty="0"/>
                    </a:p>
                  </a:txBody>
                  <a:tcPr>
                    <a:lnB w="6350" cap="flat" cmpd="sng" algn="ctr">
                      <a:solidFill>
                        <a:schemeClr val="tx1"/>
                      </a:solidFill>
                      <a:prstDash val="solid"/>
                      <a:round/>
                      <a:headEnd type="none" w="med" len="med"/>
                      <a:tailEnd type="none" w="med" len="med"/>
                    </a:lnB>
                    <a:noFill/>
                  </a:tcPr>
                </a:tc>
                <a:tc>
                  <a:txBody>
                    <a:bodyPr/>
                    <a:lstStyle/>
                    <a:p>
                      <a:pPr algn="ctr"/>
                      <a:r>
                        <a:rPr lang="fr-FR" sz="1100" dirty="0"/>
                        <a:t>Architecte DPLG ou HMONP</a:t>
                      </a:r>
                    </a:p>
                  </a:txBody>
                  <a:tcP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Economiste de la </a:t>
                      </a:r>
                      <a:r>
                        <a:rPr lang="fr-FR" sz="1100" b="1" kern="1200" dirty="0">
                          <a:solidFill>
                            <a:schemeClr val="lt1"/>
                          </a:solidFill>
                          <a:latin typeface="+mn-lt"/>
                          <a:ea typeface="+mn-ea"/>
                          <a:cs typeface="+mn-cs"/>
                        </a:rPr>
                        <a:t>construction</a:t>
                      </a:r>
                      <a:r>
                        <a:rPr lang="fr-FR" sz="1100" b="1" kern="1200" baseline="0" dirty="0">
                          <a:solidFill>
                            <a:schemeClr val="lt1"/>
                          </a:solidFill>
                          <a:latin typeface="+mn-lt"/>
                          <a:ea typeface="+mn-ea"/>
                          <a:cs typeface="+mn-cs"/>
                        </a:rPr>
                        <a:t> </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Ingénierie CFO/CFA </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Ingénierie CVC </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Ingénierie Structure </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Ingénierie QEB</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Acoustique </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Réemploi</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Signalétique</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Coordination SSI</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PSE : Mobilier</a:t>
                      </a:r>
                    </a:p>
                  </a:txBody>
                  <a:tcPr marL="0" marR="0" marT="0" marB="0" anchor="ctr">
                    <a:lnB w="6350" cap="flat" cmpd="sng" algn="ctr">
                      <a:solidFill>
                        <a:schemeClr val="tx1"/>
                      </a:solidFill>
                      <a:prstDash val="solid"/>
                      <a:round/>
                      <a:headEnd type="none" w="med" len="med"/>
                      <a:tailEnd type="none" w="med" len="med"/>
                    </a:lnB>
                    <a:solidFill>
                      <a:schemeClr val="accent4"/>
                    </a:solidFill>
                  </a:tcPr>
                </a:tc>
                <a:tc>
                  <a:txBody>
                    <a:bodyPr/>
                    <a:lstStyle/>
                    <a:p>
                      <a:pPr marL="0" algn="ctr" defTabSz="914400" rtl="0" eaLnBrk="1" fontAlgn="ctr" latinLnBrk="0" hangingPunct="1">
                        <a:buNone/>
                      </a:pPr>
                      <a:r>
                        <a:rPr lang="fr-FR" sz="1100" b="1" kern="1200" baseline="0" dirty="0">
                          <a:solidFill>
                            <a:schemeClr val="lt1"/>
                          </a:solidFill>
                          <a:latin typeface="+mn-lt"/>
                          <a:ea typeface="+mn-ea"/>
                          <a:cs typeface="+mn-cs"/>
                        </a:rPr>
                        <a:t>Autre : ….</a:t>
                      </a:r>
                    </a:p>
                  </a:txBody>
                  <a:tcPr marL="0" marR="0" marT="0" marB="0" anchor="ctr">
                    <a:lnB w="6350" cap="flat" cmpd="sng" algn="ctr">
                      <a:solidFill>
                        <a:schemeClr val="tx1"/>
                      </a:solidFill>
                      <a:prstDash val="solid"/>
                      <a:round/>
                      <a:headEnd type="none" w="med" len="med"/>
                      <a:tailEnd type="none" w="med" len="med"/>
                    </a:lnB>
                    <a:solidFill>
                      <a:schemeClr val="accent4"/>
                    </a:solidFill>
                  </a:tcPr>
                </a:tc>
                <a:extLst>
                  <a:ext uri="{0D108BD9-81ED-4DB2-BD59-A6C34878D82A}">
                    <a16:rowId xmlns:a16="http://schemas.microsoft.com/office/drawing/2014/main" val="1707064795"/>
                  </a:ext>
                </a:extLst>
              </a:tr>
              <a:tr h="534403">
                <a:tc>
                  <a:txBody>
                    <a:bodyPr/>
                    <a:lstStyle/>
                    <a:p>
                      <a:pPr algn="ctr"/>
                      <a:r>
                        <a:rPr lang="fr-FR" sz="1050" dirty="0"/>
                        <a:t>Nom de la structure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062494"/>
                  </a:ext>
                </a:extLst>
              </a:tr>
              <a:tr h="1157874">
                <a:tc>
                  <a:txBody>
                    <a:bodyPr/>
                    <a:lstStyle/>
                    <a:p>
                      <a:pPr algn="ctr"/>
                      <a:r>
                        <a:rPr lang="fr-FR" sz="1050" dirty="0"/>
                        <a:t>Indiquer pour chacun si mandataire / co-traitant / sous-traitant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98460488"/>
                  </a:ext>
                </a:extLst>
              </a:tr>
              <a:tr h="1157874">
                <a:tc>
                  <a:txBody>
                    <a:bodyPr/>
                    <a:lstStyle/>
                    <a:p>
                      <a:pPr algn="ctr"/>
                      <a:r>
                        <a:rPr lang="fr-FR" sz="1050" dirty="0"/>
                        <a:t>Effectifs moyens annuels sur les trois dernières années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ysDot"/>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27079998"/>
                  </a:ext>
                </a:extLst>
              </a:tr>
              <a:tr h="534403">
                <a:tc>
                  <a:txBody>
                    <a:bodyPr/>
                    <a:lstStyle/>
                    <a:p>
                      <a:pPr algn="r"/>
                      <a:r>
                        <a:rPr lang="fr-FR" sz="1050" dirty="0"/>
                        <a:t>Dont personnel encadrant</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ysDot"/>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6629981"/>
                  </a:ext>
                </a:extLst>
              </a:tr>
              <a:tr h="950050">
                <a:tc>
                  <a:txBody>
                    <a:bodyPr/>
                    <a:lstStyle/>
                    <a:p>
                      <a:pPr algn="ctr"/>
                      <a:r>
                        <a:rPr lang="fr-FR" sz="1050" dirty="0"/>
                        <a:t>CA moyen sur les trois dernières années </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endParaRPr lang="fr-FR" dirty="0"/>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69825938"/>
                  </a:ext>
                </a:extLst>
              </a:tr>
            </a:tbl>
          </a:graphicData>
        </a:graphic>
      </p:graphicFrame>
      <p:pic>
        <p:nvPicPr>
          <p:cNvPr id="5" name="Image 4">
            <a:extLst>
              <a:ext uri="{FF2B5EF4-FFF2-40B4-BE49-F238E27FC236}">
                <a16:creationId xmlns:a16="http://schemas.microsoft.com/office/drawing/2014/main" id="{F0B90AAE-E80A-4173-A981-BD45E2897A9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7470" y="6228141"/>
            <a:ext cx="1125901" cy="576586"/>
          </a:xfrm>
          <a:prstGeom prst="rect">
            <a:avLst/>
          </a:prstGeom>
        </p:spPr>
      </p:pic>
      <p:sp>
        <p:nvSpPr>
          <p:cNvPr id="7" name="Rectangle 6">
            <a:extLst>
              <a:ext uri="{FF2B5EF4-FFF2-40B4-BE49-F238E27FC236}">
                <a16:creationId xmlns:a16="http://schemas.microsoft.com/office/drawing/2014/main" id="{AC788B53-BA66-8871-8616-6B747B736413}"/>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a:extLst>
              <a:ext uri="{FF2B5EF4-FFF2-40B4-BE49-F238E27FC236}">
                <a16:creationId xmlns:a16="http://schemas.microsoft.com/office/drawing/2014/main" id="{5E69E7CF-F56A-B37D-1C67-E6AF0FCF60BD}"/>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9" name="ZoneTexte 8">
            <a:extLst>
              <a:ext uri="{FF2B5EF4-FFF2-40B4-BE49-F238E27FC236}">
                <a16:creationId xmlns:a16="http://schemas.microsoft.com/office/drawing/2014/main" id="{34BF23D9-EFB2-CAE1-3A99-C2BEBACA051F}"/>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MANDATAIRE : </a:t>
            </a:r>
            <a:r>
              <a:rPr lang="fr-FR" b="1" dirty="0">
                <a:solidFill>
                  <a:srgbClr val="FF0000"/>
                </a:solidFill>
              </a:rPr>
              <a:t>COMPLETER</a:t>
            </a:r>
          </a:p>
        </p:txBody>
      </p:sp>
      <p:sp>
        <p:nvSpPr>
          <p:cNvPr id="10" name="ZoneTexte 9">
            <a:extLst>
              <a:ext uri="{FF2B5EF4-FFF2-40B4-BE49-F238E27FC236}">
                <a16:creationId xmlns:a16="http://schemas.microsoft.com/office/drawing/2014/main" id="{D13A4053-ACA4-250F-DBBB-45249197178C}"/>
              </a:ext>
            </a:extLst>
          </p:cNvPr>
          <p:cNvSpPr txBox="1"/>
          <p:nvPr/>
        </p:nvSpPr>
        <p:spPr>
          <a:xfrm>
            <a:off x="342900" y="648091"/>
            <a:ext cx="3614323" cy="369332"/>
          </a:xfrm>
          <a:prstGeom prst="rect">
            <a:avLst/>
          </a:prstGeom>
          <a:noFill/>
        </p:spPr>
        <p:txBody>
          <a:bodyPr wrap="none" rtlCol="0">
            <a:spAutoFit/>
          </a:bodyPr>
          <a:lstStyle/>
          <a:p>
            <a:r>
              <a:rPr lang="fr-FR" dirty="0"/>
              <a:t>COMPOSITION DU GROUPEMENT </a:t>
            </a:r>
          </a:p>
        </p:txBody>
      </p:sp>
      <p:sp>
        <p:nvSpPr>
          <p:cNvPr id="11" name="ZoneTexte 10">
            <a:extLst>
              <a:ext uri="{FF2B5EF4-FFF2-40B4-BE49-F238E27FC236}">
                <a16:creationId xmlns:a16="http://schemas.microsoft.com/office/drawing/2014/main" id="{48B886D7-951A-4CFF-D5E9-7500B18E79AC}"/>
              </a:ext>
            </a:extLst>
          </p:cNvPr>
          <p:cNvSpPr txBox="1"/>
          <p:nvPr/>
        </p:nvSpPr>
        <p:spPr>
          <a:xfrm>
            <a:off x="3957223" y="664611"/>
            <a:ext cx="5464036" cy="276999"/>
          </a:xfrm>
          <a:prstGeom prst="rect">
            <a:avLst/>
          </a:prstGeom>
          <a:noFill/>
        </p:spPr>
        <p:txBody>
          <a:bodyPr wrap="square" rtlCol="0">
            <a:spAutoFit/>
          </a:bodyPr>
          <a:lstStyle/>
          <a:p>
            <a:r>
              <a:rPr lang="fr-FR" sz="1200" b="1" u="sng" dirty="0">
                <a:solidFill>
                  <a:srgbClr val="FF0000"/>
                </a:solidFill>
              </a:rPr>
              <a:t>TABLEAU A COMPLETER  : </a:t>
            </a:r>
          </a:p>
        </p:txBody>
      </p:sp>
    </p:spTree>
    <p:extLst>
      <p:ext uri="{BB962C8B-B14F-4D97-AF65-F5344CB8AC3E}">
        <p14:creationId xmlns:p14="http://schemas.microsoft.com/office/powerpoint/2010/main" val="23457432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1DFF8F-5C05-0B89-6638-D7FDC57B1E49}"/>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47C94C89-D9B4-8A42-87EE-A1C6461FABF3}"/>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996211CF-DCDC-ECB5-F38D-2B95DDA5A897}"/>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CANDIDAT : </a:t>
            </a:r>
            <a:r>
              <a:rPr lang="fr-FR" b="1" dirty="0">
                <a:solidFill>
                  <a:srgbClr val="FF0000"/>
                </a:solidFill>
              </a:rPr>
              <a:t>COMPLETER</a:t>
            </a:r>
          </a:p>
        </p:txBody>
      </p:sp>
      <p:pic>
        <p:nvPicPr>
          <p:cNvPr id="7" name="Image 6">
            <a:extLst>
              <a:ext uri="{FF2B5EF4-FFF2-40B4-BE49-F238E27FC236}">
                <a16:creationId xmlns:a16="http://schemas.microsoft.com/office/drawing/2014/main" id="{BD3C5FD9-B4F3-48F6-8BDE-1C9673B3A9A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7470" y="6228141"/>
            <a:ext cx="1125901" cy="576586"/>
          </a:xfrm>
          <a:prstGeom prst="rect">
            <a:avLst/>
          </a:prstGeom>
        </p:spPr>
      </p:pic>
      <p:sp>
        <p:nvSpPr>
          <p:cNvPr id="9" name="ZoneTexte 8">
            <a:extLst>
              <a:ext uri="{FF2B5EF4-FFF2-40B4-BE49-F238E27FC236}">
                <a16:creationId xmlns:a16="http://schemas.microsoft.com/office/drawing/2014/main" id="{6E0C5E70-A8CC-FD79-A1F7-8C25214CCC14}"/>
              </a:ext>
            </a:extLst>
          </p:cNvPr>
          <p:cNvSpPr txBox="1"/>
          <p:nvPr/>
        </p:nvSpPr>
        <p:spPr>
          <a:xfrm>
            <a:off x="276677" y="743830"/>
            <a:ext cx="8782655" cy="276999"/>
          </a:xfrm>
          <a:prstGeom prst="rect">
            <a:avLst/>
          </a:prstGeom>
          <a:noFill/>
        </p:spPr>
        <p:txBody>
          <a:bodyPr wrap="square" rtlCol="0">
            <a:spAutoFit/>
          </a:bodyPr>
          <a:lstStyle/>
          <a:p>
            <a:r>
              <a:rPr lang="fr-FR" sz="1200" b="1" u="sng" dirty="0">
                <a:solidFill>
                  <a:srgbClr val="FF0000"/>
                </a:solidFill>
              </a:rPr>
              <a:t>A REMPLIR POUR CHAQUE MEMBRE DU GROUPEMENT </a:t>
            </a:r>
            <a:r>
              <a:rPr lang="fr-FR" sz="1200" b="1" u="sng" dirty="0">
                <a:solidFill>
                  <a:srgbClr val="FF0000"/>
                </a:solidFill>
                <a:highlight>
                  <a:srgbClr val="FFFF00"/>
                </a:highlight>
              </a:rPr>
              <a:t>(dupliquer la slide pour chaque membre du groupement)  </a:t>
            </a:r>
            <a:r>
              <a:rPr lang="fr-FR" sz="1200" b="1" u="sng" dirty="0">
                <a:solidFill>
                  <a:srgbClr val="FF0000"/>
                </a:solidFill>
              </a:rPr>
              <a:t>: </a:t>
            </a:r>
          </a:p>
        </p:txBody>
      </p:sp>
      <p:graphicFrame>
        <p:nvGraphicFramePr>
          <p:cNvPr id="11" name="Tableau 10">
            <a:extLst>
              <a:ext uri="{FF2B5EF4-FFF2-40B4-BE49-F238E27FC236}">
                <a16:creationId xmlns:a16="http://schemas.microsoft.com/office/drawing/2014/main" id="{53740AAD-622C-589A-91B1-C59BF5198583}"/>
              </a:ext>
            </a:extLst>
          </p:cNvPr>
          <p:cNvGraphicFramePr>
            <a:graphicFrameLocks noGrp="1"/>
          </p:cNvGraphicFramePr>
          <p:nvPr>
            <p:extLst>
              <p:ext uri="{D42A27DB-BD31-4B8C-83A1-F6EECF244321}">
                <p14:modId xmlns:p14="http://schemas.microsoft.com/office/powerpoint/2010/main" val="2587081382"/>
              </p:ext>
            </p:extLst>
          </p:nvPr>
        </p:nvGraphicFramePr>
        <p:xfrm>
          <a:off x="3008696" y="1735202"/>
          <a:ext cx="5754370" cy="2040763"/>
        </p:xfrm>
        <a:graphic>
          <a:graphicData uri="http://schemas.openxmlformats.org/drawingml/2006/table">
            <a:tbl>
              <a:tblPr firstRow="1" firstCol="1" bandRow="1"/>
              <a:tblGrid>
                <a:gridCol w="1438910">
                  <a:extLst>
                    <a:ext uri="{9D8B030D-6E8A-4147-A177-3AD203B41FA5}">
                      <a16:colId xmlns:a16="http://schemas.microsoft.com/office/drawing/2014/main" val="3159614725"/>
                    </a:ext>
                  </a:extLst>
                </a:gridCol>
                <a:gridCol w="1885315">
                  <a:extLst>
                    <a:ext uri="{9D8B030D-6E8A-4147-A177-3AD203B41FA5}">
                      <a16:colId xmlns:a16="http://schemas.microsoft.com/office/drawing/2014/main" val="3179424575"/>
                    </a:ext>
                  </a:extLst>
                </a:gridCol>
                <a:gridCol w="2430145">
                  <a:extLst>
                    <a:ext uri="{9D8B030D-6E8A-4147-A177-3AD203B41FA5}">
                      <a16:colId xmlns:a16="http://schemas.microsoft.com/office/drawing/2014/main" val="1747407042"/>
                    </a:ext>
                  </a:extLst>
                </a:gridCol>
              </a:tblGrid>
              <a:tr h="0">
                <a:tc>
                  <a:txBody>
                    <a:bodyPr/>
                    <a:lstStyle/>
                    <a:p>
                      <a:pPr algn="ctr">
                        <a:lnSpc>
                          <a:spcPct val="107000"/>
                        </a:lnSpc>
                        <a:buNone/>
                      </a:pPr>
                      <a:r>
                        <a:rPr lang="fr-FR" sz="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Année</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Chiffre d’affaire</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Montant du chiffre d’affaire en lien avec les prestations de la consultation</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extLst>
                  <a:ext uri="{0D108BD9-81ED-4DB2-BD59-A6C34878D82A}">
                    <a16:rowId xmlns:a16="http://schemas.microsoft.com/office/drawing/2014/main" val="3307925346"/>
                  </a:ext>
                </a:extLst>
              </a:tr>
              <a:tr h="415925">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9934435"/>
                  </a:ext>
                </a:extLst>
              </a:tr>
              <a:tr h="521970">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82472982"/>
                  </a:ext>
                </a:extLst>
              </a:tr>
              <a:tr h="528955">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13121971"/>
                  </a:ext>
                </a:extLst>
              </a:tr>
            </a:tbl>
          </a:graphicData>
        </a:graphic>
      </p:graphicFrame>
      <p:graphicFrame>
        <p:nvGraphicFramePr>
          <p:cNvPr id="12" name="Tableau 11">
            <a:extLst>
              <a:ext uri="{FF2B5EF4-FFF2-40B4-BE49-F238E27FC236}">
                <a16:creationId xmlns:a16="http://schemas.microsoft.com/office/drawing/2014/main" id="{6743EF03-8F98-857C-7510-69EBC0A8492A}"/>
              </a:ext>
            </a:extLst>
          </p:cNvPr>
          <p:cNvGraphicFramePr>
            <a:graphicFrameLocks noGrp="1"/>
          </p:cNvGraphicFramePr>
          <p:nvPr>
            <p:extLst>
              <p:ext uri="{D42A27DB-BD31-4B8C-83A1-F6EECF244321}">
                <p14:modId xmlns:p14="http://schemas.microsoft.com/office/powerpoint/2010/main" val="1245401828"/>
              </p:ext>
            </p:extLst>
          </p:nvPr>
        </p:nvGraphicFramePr>
        <p:xfrm>
          <a:off x="3008696" y="4783900"/>
          <a:ext cx="5748020" cy="1732534"/>
        </p:xfrm>
        <a:graphic>
          <a:graphicData uri="http://schemas.openxmlformats.org/drawingml/2006/table">
            <a:tbl>
              <a:tblPr firstRow="1" firstCol="1" bandRow="1"/>
              <a:tblGrid>
                <a:gridCol w="1437005">
                  <a:extLst>
                    <a:ext uri="{9D8B030D-6E8A-4147-A177-3AD203B41FA5}">
                      <a16:colId xmlns:a16="http://schemas.microsoft.com/office/drawing/2014/main" val="1852725536"/>
                    </a:ext>
                  </a:extLst>
                </a:gridCol>
                <a:gridCol w="1439545">
                  <a:extLst>
                    <a:ext uri="{9D8B030D-6E8A-4147-A177-3AD203B41FA5}">
                      <a16:colId xmlns:a16="http://schemas.microsoft.com/office/drawing/2014/main" val="2262447120"/>
                    </a:ext>
                  </a:extLst>
                </a:gridCol>
                <a:gridCol w="1437640">
                  <a:extLst>
                    <a:ext uri="{9D8B030D-6E8A-4147-A177-3AD203B41FA5}">
                      <a16:colId xmlns:a16="http://schemas.microsoft.com/office/drawing/2014/main" val="3585031473"/>
                    </a:ext>
                  </a:extLst>
                </a:gridCol>
                <a:gridCol w="1433830">
                  <a:extLst>
                    <a:ext uri="{9D8B030D-6E8A-4147-A177-3AD203B41FA5}">
                      <a16:colId xmlns:a16="http://schemas.microsoft.com/office/drawing/2014/main" val="919503802"/>
                    </a:ext>
                  </a:extLst>
                </a:gridCol>
              </a:tblGrid>
              <a:tr h="0">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Année</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Cadres</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Non-cadres</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tc>
                  <a:txBody>
                    <a:bodyPr/>
                    <a:lstStyle/>
                    <a:p>
                      <a:pPr algn="ctr">
                        <a:lnSpc>
                          <a:spcPct val="107000"/>
                        </a:lnSpc>
                        <a:buNone/>
                      </a:pPr>
                      <a:r>
                        <a:rPr lang="fr-FR" sz="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Total</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2E74B5"/>
                    </a:solidFill>
                  </a:tcPr>
                </a:tc>
                <a:extLst>
                  <a:ext uri="{0D108BD9-81ED-4DB2-BD59-A6C34878D82A}">
                    <a16:rowId xmlns:a16="http://schemas.microsoft.com/office/drawing/2014/main" val="2170749335"/>
                  </a:ext>
                </a:extLst>
              </a:tr>
              <a:tr h="553085">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32781405"/>
                  </a:ext>
                </a:extLst>
              </a:tr>
              <a:tr h="456565">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25236437"/>
                  </a:ext>
                </a:extLst>
              </a:tr>
              <a:tr h="540385">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2023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07000"/>
                        </a:lnSpc>
                        <a:buNone/>
                      </a:pPr>
                      <a:r>
                        <a:rPr lang="fr-FR" sz="1200" dirty="0">
                          <a:effectLst/>
                          <a:latin typeface="Times New Roman" panose="02020603050405020304" pitchFamily="18" charset="0"/>
                          <a:ea typeface="Calibri" panose="020F0502020204030204" pitchFamily="34" charset="0"/>
                          <a:cs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01172674"/>
                  </a:ext>
                </a:extLst>
              </a:tr>
            </a:tbl>
          </a:graphicData>
        </a:graphic>
      </p:graphicFrame>
      <p:sp>
        <p:nvSpPr>
          <p:cNvPr id="13" name="Rectangle 1">
            <a:extLst>
              <a:ext uri="{FF2B5EF4-FFF2-40B4-BE49-F238E27FC236}">
                <a16:creationId xmlns:a16="http://schemas.microsoft.com/office/drawing/2014/main" id="{34DA9CE8-61B9-1492-0058-53F9F6B62AA4}"/>
              </a:ext>
            </a:extLst>
          </p:cNvPr>
          <p:cNvSpPr>
            <a:spLocks noChangeArrowheads="1"/>
          </p:cNvSpPr>
          <p:nvPr/>
        </p:nvSpPr>
        <p:spPr bwMode="auto">
          <a:xfrm>
            <a:off x="342900" y="4166928"/>
            <a:ext cx="1013764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400" b="0" i="0" u="sng"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Déclaration indiquant les effectifs moyens annuels du candidat et l’importance du personnel d’encadrement pour les trois dernières années</a:t>
            </a:r>
            <a:endParaRPr kumimoji="0" lang="fr-FR" altLang="fr-F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15" name="ZoneTexte 14">
            <a:extLst>
              <a:ext uri="{FF2B5EF4-FFF2-40B4-BE49-F238E27FC236}">
                <a16:creationId xmlns:a16="http://schemas.microsoft.com/office/drawing/2014/main" id="{1182274F-5524-025B-7056-8B1B640A0EC4}"/>
              </a:ext>
            </a:extLst>
          </p:cNvPr>
          <p:cNvSpPr txBox="1"/>
          <p:nvPr/>
        </p:nvSpPr>
        <p:spPr>
          <a:xfrm>
            <a:off x="342900" y="1016014"/>
            <a:ext cx="9035992" cy="307777"/>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altLang="fr-FR" sz="1400" b="0" i="0" u="sng"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Déclaration indiquant le chiffre d’affaires du candidat pour les trois dernières années</a:t>
            </a:r>
            <a:endParaRPr kumimoji="0" lang="fr-FR" altLang="fr-FR" sz="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6" name="ZoneTexte 15">
            <a:extLst>
              <a:ext uri="{FF2B5EF4-FFF2-40B4-BE49-F238E27FC236}">
                <a16:creationId xmlns:a16="http://schemas.microsoft.com/office/drawing/2014/main" id="{6E707645-B5F9-23B0-0146-848DD1FA1FD3}"/>
              </a:ext>
            </a:extLst>
          </p:cNvPr>
          <p:cNvSpPr txBox="1"/>
          <p:nvPr/>
        </p:nvSpPr>
        <p:spPr>
          <a:xfrm>
            <a:off x="10573973" y="174562"/>
            <a:ext cx="1275127" cy="369332"/>
          </a:xfrm>
          <a:prstGeom prst="rect">
            <a:avLst/>
          </a:prstGeom>
          <a:noFill/>
        </p:spPr>
        <p:txBody>
          <a:bodyPr wrap="square" rtlCol="0">
            <a:spAutoFit/>
          </a:bodyPr>
          <a:lstStyle/>
          <a:p>
            <a:r>
              <a:rPr lang="fr-FR" dirty="0"/>
              <a:t>ONGLET 1</a:t>
            </a:r>
          </a:p>
        </p:txBody>
      </p:sp>
    </p:spTree>
    <p:extLst>
      <p:ext uri="{BB962C8B-B14F-4D97-AF65-F5344CB8AC3E}">
        <p14:creationId xmlns:p14="http://schemas.microsoft.com/office/powerpoint/2010/main" val="33276011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17146-8680-6B82-04F3-9381CAF2660F}"/>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48AFA17C-8843-619D-F362-D4429909EAB5}"/>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1A909713-C240-0B6F-9EB1-FCB4E1752034}"/>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C042D3C0-87B9-338D-6C8B-77FCA37814B5}"/>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CANDIDAT : </a:t>
            </a:r>
            <a:r>
              <a:rPr lang="fr-FR" b="1" dirty="0">
                <a:solidFill>
                  <a:srgbClr val="FF0000"/>
                </a:solidFill>
              </a:rPr>
              <a:t>COMPLETER</a:t>
            </a:r>
          </a:p>
        </p:txBody>
      </p:sp>
      <p:pic>
        <p:nvPicPr>
          <p:cNvPr id="7" name="Image 6">
            <a:extLst>
              <a:ext uri="{FF2B5EF4-FFF2-40B4-BE49-F238E27FC236}">
                <a16:creationId xmlns:a16="http://schemas.microsoft.com/office/drawing/2014/main" id="{2864DB26-1E84-93E7-ADA8-10E6D0C321E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87470" y="6228141"/>
            <a:ext cx="1125901" cy="576586"/>
          </a:xfrm>
          <a:prstGeom prst="rect">
            <a:avLst/>
          </a:prstGeom>
        </p:spPr>
      </p:pic>
      <p:sp>
        <p:nvSpPr>
          <p:cNvPr id="9" name="ZoneTexte 8">
            <a:extLst>
              <a:ext uri="{FF2B5EF4-FFF2-40B4-BE49-F238E27FC236}">
                <a16:creationId xmlns:a16="http://schemas.microsoft.com/office/drawing/2014/main" id="{8522B99D-FE93-A831-06F8-72490995C06C}"/>
              </a:ext>
            </a:extLst>
          </p:cNvPr>
          <p:cNvSpPr txBox="1"/>
          <p:nvPr/>
        </p:nvSpPr>
        <p:spPr>
          <a:xfrm>
            <a:off x="276677" y="743830"/>
            <a:ext cx="9172123" cy="276999"/>
          </a:xfrm>
          <a:prstGeom prst="rect">
            <a:avLst/>
          </a:prstGeom>
          <a:noFill/>
        </p:spPr>
        <p:txBody>
          <a:bodyPr wrap="square" rtlCol="0">
            <a:spAutoFit/>
          </a:bodyPr>
          <a:lstStyle/>
          <a:p>
            <a:r>
              <a:rPr lang="fr-FR" sz="1200" b="1" u="sng" dirty="0">
                <a:solidFill>
                  <a:srgbClr val="FF0000"/>
                </a:solidFill>
              </a:rPr>
              <a:t>A REMPLIR POUR CHAQUE MEMBRE DU GROUPEMENT </a:t>
            </a:r>
            <a:r>
              <a:rPr lang="fr-FR" sz="1200" b="1" i="1" u="sng" dirty="0">
                <a:solidFill>
                  <a:srgbClr val="FF0000"/>
                </a:solidFill>
                <a:highlight>
                  <a:srgbClr val="FFFF00"/>
                </a:highlight>
              </a:rPr>
              <a:t>(dupliquer la slide pour chaque membre du groupement): </a:t>
            </a:r>
          </a:p>
        </p:txBody>
      </p:sp>
      <p:sp>
        <p:nvSpPr>
          <p:cNvPr id="2" name="ZoneTexte 1">
            <a:extLst>
              <a:ext uri="{FF2B5EF4-FFF2-40B4-BE49-F238E27FC236}">
                <a16:creationId xmlns:a16="http://schemas.microsoft.com/office/drawing/2014/main" id="{7FECBE87-2353-3390-6FF9-CEF5A6683A90}"/>
              </a:ext>
            </a:extLst>
          </p:cNvPr>
          <p:cNvSpPr txBox="1"/>
          <p:nvPr/>
        </p:nvSpPr>
        <p:spPr>
          <a:xfrm>
            <a:off x="10603909" y="171869"/>
            <a:ext cx="1275127" cy="369332"/>
          </a:xfrm>
          <a:prstGeom prst="rect">
            <a:avLst/>
          </a:prstGeom>
          <a:noFill/>
        </p:spPr>
        <p:txBody>
          <a:bodyPr wrap="square" rtlCol="0">
            <a:spAutoFit/>
          </a:bodyPr>
          <a:lstStyle/>
          <a:p>
            <a:r>
              <a:rPr lang="fr-FR" dirty="0"/>
              <a:t>ONGLET 2</a:t>
            </a:r>
          </a:p>
        </p:txBody>
      </p:sp>
      <p:sp>
        <p:nvSpPr>
          <p:cNvPr id="10" name="Rectangle 1">
            <a:extLst>
              <a:ext uri="{FF2B5EF4-FFF2-40B4-BE49-F238E27FC236}">
                <a16:creationId xmlns:a16="http://schemas.microsoft.com/office/drawing/2014/main" id="{C66DEAFB-C84C-2EA5-2785-D7E7B26D5C21}"/>
              </a:ext>
            </a:extLst>
          </p:cNvPr>
          <p:cNvSpPr>
            <a:spLocks noChangeArrowheads="1"/>
          </p:cNvSpPr>
          <p:nvPr/>
        </p:nvSpPr>
        <p:spPr bwMode="auto">
          <a:xfrm>
            <a:off x="276678" y="1173182"/>
            <a:ext cx="11602358"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1" i="0" u="none" strike="noStrike" cap="none" normalizeH="0" baseline="0" dirty="0">
                <a:ln>
                  <a:noFill/>
                </a:ln>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SÉLECTION DE RÉFÉRENCES DE MOINS DE 5 ANS SIGNIFICATIVES VIS À VIS DU MARCHÉ</a:t>
            </a:r>
            <a:endParaRPr kumimoji="0" lang="fr-FR" altLang="fr-F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r>
              <a:rPr kumimoji="0" lang="fr-FR" altLang="fr-FR" sz="1200" b="0" i="1" u="none" strike="noStrike" cap="none" normalizeH="0" baseline="0" dirty="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Indiquer le nom commercial et la dénomination sociale du candidat individuel ou du membre du groupement</a:t>
            </a:r>
            <a:r>
              <a:rPr kumimoji="0" lang="fr-FR" altLang="fr-FR"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déclare sur l’honneur que les prestations indiquées ci-dessous ont bien été réalisées.</a:t>
            </a:r>
            <a:endParaRPr kumimoji="0" lang="fr-FR" altLang="fr-F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Le co-traitant présente ses références pour la/les missions : </a:t>
            </a:r>
            <a:r>
              <a:rPr kumimoji="0" lang="fr-FR" altLang="fr-FR" sz="1200" b="0" i="1" u="none" strike="noStrike" cap="none" normalizeH="0" baseline="0" dirty="0">
                <a:ln>
                  <a:noFill/>
                </a:ln>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[indiquer le nom des missions</a:t>
            </a:r>
            <a:r>
              <a:rPr kumimoji="0" lang="fr-FR" altLang="fr-FR" sz="12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fr-FR" altLang="fr-FR" sz="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altLang="fr-FR" sz="12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Pour rappel : </a:t>
            </a:r>
            <a:r>
              <a:rPr lang="fr-FR" altLang="fr-FR" sz="1200" i="1" dirty="0">
                <a:latin typeface="Times New Roman" panose="02020603050405020304" pitchFamily="18" charset="0"/>
                <a:ea typeface="Calibri" panose="020F0502020204030204" pitchFamily="34" charset="0"/>
                <a:cs typeface="Times New Roman" panose="02020603050405020304" pitchFamily="18" charset="0"/>
              </a:rPr>
              <a:t>3</a:t>
            </a:r>
            <a:r>
              <a:rPr kumimoji="0" lang="fr-FR" altLang="fr-FR" sz="1200" b="0" i="1"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références pour chaque compétence (y compris si un même membre du groupement se présente pour plusieurs compétences) </a:t>
            </a: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graphicFrame>
        <p:nvGraphicFramePr>
          <p:cNvPr id="14" name="Tableau 13">
            <a:extLst>
              <a:ext uri="{FF2B5EF4-FFF2-40B4-BE49-F238E27FC236}">
                <a16:creationId xmlns:a16="http://schemas.microsoft.com/office/drawing/2014/main" id="{F074F27F-C25A-4966-7D63-0153A23D93F9}"/>
              </a:ext>
            </a:extLst>
          </p:cNvPr>
          <p:cNvGraphicFramePr>
            <a:graphicFrameLocks noGrp="1"/>
          </p:cNvGraphicFramePr>
          <p:nvPr>
            <p:extLst>
              <p:ext uri="{D42A27DB-BD31-4B8C-83A1-F6EECF244321}">
                <p14:modId xmlns:p14="http://schemas.microsoft.com/office/powerpoint/2010/main" val="3660983519"/>
              </p:ext>
            </p:extLst>
          </p:nvPr>
        </p:nvGraphicFramePr>
        <p:xfrm>
          <a:off x="342899" y="2287111"/>
          <a:ext cx="11470821" cy="3558092"/>
        </p:xfrm>
        <a:graphic>
          <a:graphicData uri="http://schemas.openxmlformats.org/drawingml/2006/table">
            <a:tbl>
              <a:tblPr/>
              <a:tblGrid>
                <a:gridCol w="683748">
                  <a:extLst>
                    <a:ext uri="{9D8B030D-6E8A-4147-A177-3AD203B41FA5}">
                      <a16:colId xmlns:a16="http://schemas.microsoft.com/office/drawing/2014/main" val="2345492765"/>
                    </a:ext>
                  </a:extLst>
                </a:gridCol>
                <a:gridCol w="3299996">
                  <a:extLst>
                    <a:ext uri="{9D8B030D-6E8A-4147-A177-3AD203B41FA5}">
                      <a16:colId xmlns:a16="http://schemas.microsoft.com/office/drawing/2014/main" val="529789546"/>
                    </a:ext>
                  </a:extLst>
                </a:gridCol>
                <a:gridCol w="4070666">
                  <a:extLst>
                    <a:ext uri="{9D8B030D-6E8A-4147-A177-3AD203B41FA5}">
                      <a16:colId xmlns:a16="http://schemas.microsoft.com/office/drawing/2014/main" val="3846071515"/>
                    </a:ext>
                  </a:extLst>
                </a:gridCol>
                <a:gridCol w="1980618">
                  <a:extLst>
                    <a:ext uri="{9D8B030D-6E8A-4147-A177-3AD203B41FA5}">
                      <a16:colId xmlns:a16="http://schemas.microsoft.com/office/drawing/2014/main" val="1141940382"/>
                    </a:ext>
                  </a:extLst>
                </a:gridCol>
                <a:gridCol w="1435793">
                  <a:extLst>
                    <a:ext uri="{9D8B030D-6E8A-4147-A177-3AD203B41FA5}">
                      <a16:colId xmlns:a16="http://schemas.microsoft.com/office/drawing/2014/main" val="659477844"/>
                    </a:ext>
                  </a:extLst>
                </a:gridCol>
              </a:tblGrid>
              <a:tr h="532015">
                <a:tc>
                  <a:txBody>
                    <a:bodyPr/>
                    <a:lstStyle/>
                    <a:p>
                      <a:pPr>
                        <a:lnSpc>
                          <a:spcPct val="107000"/>
                        </a:lnSpc>
                        <a:buNone/>
                      </a:pPr>
                      <a:r>
                        <a:rPr lang="fr-FR"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Client (nom, adresse, nom du chargé du dossier, téléphone)</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buNone/>
                      </a:pPr>
                      <a:r>
                        <a:rPr lang="fr-FR"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Et nature (public ou privé)</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Nature des prestations</a:t>
                      </a:r>
                      <a:b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b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(similaires à l’objet du marché)</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Coût des prestations (HT) / Montant total des travaux (HT)</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Date d'exécution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53029864"/>
                  </a:ext>
                </a:extLst>
              </a:tr>
              <a:tr h="968435">
                <a:tc>
                  <a:txBody>
                    <a:bodyPr/>
                    <a:lstStyle/>
                    <a:p>
                      <a:pPr algn="ctr">
                        <a:lnSpc>
                          <a:spcPct val="107000"/>
                        </a:lnSpc>
                        <a:buNone/>
                      </a:pPr>
                      <a:r>
                        <a:rPr lang="fr-FR" sz="12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03266711"/>
                  </a:ext>
                </a:extLst>
              </a:tr>
              <a:tr h="1007872">
                <a:tc>
                  <a:txBody>
                    <a:bodyPr/>
                    <a:lstStyle/>
                    <a:p>
                      <a:pPr algn="ctr">
                        <a:lnSpc>
                          <a:spcPct val="107000"/>
                        </a:lnSpc>
                        <a:buNone/>
                      </a:pPr>
                      <a:r>
                        <a:rPr lang="fr-FR" sz="1200" b="1"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r>
                        <a:rPr lang="fr-FR" sz="1200" dirty="0">
                          <a:solidFill>
                            <a:srgbClr val="2E74B5"/>
                          </a:solidFill>
                          <a:effectLst/>
                          <a:latin typeface="Times New Roman" panose="02020603050405020304" pitchFamily="18" charset="0"/>
                          <a:ea typeface="Calibri" panose="020F0502020204030204" pitchFamily="34" charset="0"/>
                          <a:cs typeface="Times New Roman" panose="02020603050405020304" pitchFamily="18" charset="0"/>
                        </a:rPr>
                        <a:t> </a:t>
                      </a: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27979370"/>
                  </a:ext>
                </a:extLst>
              </a:tr>
              <a:tr h="1007872">
                <a:tc>
                  <a:txBody>
                    <a:bodyPr/>
                    <a:lstStyle/>
                    <a:p>
                      <a:pPr algn="ctr">
                        <a:lnSpc>
                          <a:spcPct val="107000"/>
                        </a:lnSpc>
                        <a:buNone/>
                      </a:pP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endParaRPr lang="fr-FR"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07000"/>
                        </a:lnSpc>
                        <a:buNone/>
                      </a:pPr>
                      <a:endParaRPr lang="fr-FR"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19050" marR="1905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37461136"/>
                  </a:ext>
                </a:extLst>
              </a:tr>
            </a:tbl>
          </a:graphicData>
        </a:graphic>
      </p:graphicFrame>
      <p:sp>
        <p:nvSpPr>
          <p:cNvPr id="17" name="ZoneTexte 16">
            <a:extLst>
              <a:ext uri="{FF2B5EF4-FFF2-40B4-BE49-F238E27FC236}">
                <a16:creationId xmlns:a16="http://schemas.microsoft.com/office/drawing/2014/main" id="{ABFFF597-4F9E-DFAB-FE48-054D80DC2366}"/>
              </a:ext>
            </a:extLst>
          </p:cNvPr>
          <p:cNvSpPr txBox="1"/>
          <p:nvPr/>
        </p:nvSpPr>
        <p:spPr>
          <a:xfrm>
            <a:off x="7756465" y="5997308"/>
            <a:ext cx="4122571" cy="461665"/>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altLang="fr-FR"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À……………………………., le ………………………..</a:t>
            </a:r>
            <a:endParaRPr kumimoji="0" lang="fr-FR" altLang="fr-FR" sz="800" b="0" i="0" u="none" strike="noStrike" kern="1200" cap="none" spc="0" normalizeH="0" baseline="0" noProof="0" dirty="0">
              <a:ln>
                <a:noFill/>
              </a:ln>
              <a:solidFill>
                <a:prstClr val="black"/>
              </a:solidFill>
              <a:effectLst/>
              <a:uLnTx/>
              <a:uFillTx/>
              <a:latin typeface="Aptos" panose="02110004020202020204"/>
              <a:ea typeface="+mn-ea"/>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fr-FR" altLang="fr-FR" sz="12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Signature + cachet</a:t>
            </a:r>
            <a:endParaRPr kumimoji="0" lang="fr-FR" altLang="fr-FR" sz="800" b="0" i="0" u="none" strike="noStrike" kern="1200" cap="none" spc="0" normalizeH="0" baseline="0" noProof="0" dirty="0">
              <a:ln>
                <a:noFill/>
              </a:ln>
              <a:solidFill>
                <a:prstClr val="black"/>
              </a:solidFill>
              <a:effectLst/>
              <a:uLnTx/>
              <a:uFillTx/>
              <a:latin typeface="Aptos" panose="02110004020202020204"/>
              <a:ea typeface="+mn-ea"/>
              <a:cs typeface="+mn-cs"/>
            </a:endParaRPr>
          </a:p>
        </p:txBody>
      </p:sp>
      <p:sp>
        <p:nvSpPr>
          <p:cNvPr id="18" name="Rectangle 17">
            <a:extLst>
              <a:ext uri="{FF2B5EF4-FFF2-40B4-BE49-F238E27FC236}">
                <a16:creationId xmlns:a16="http://schemas.microsoft.com/office/drawing/2014/main" id="{DD90C675-0F2B-62DB-7B3B-533E598693E0}"/>
              </a:ext>
            </a:extLst>
          </p:cNvPr>
          <p:cNvSpPr/>
          <p:nvPr/>
        </p:nvSpPr>
        <p:spPr>
          <a:xfrm>
            <a:off x="7600950" y="5890327"/>
            <a:ext cx="4212770" cy="914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a:extLst>
              <a:ext uri="{FF2B5EF4-FFF2-40B4-BE49-F238E27FC236}">
                <a16:creationId xmlns:a16="http://schemas.microsoft.com/office/drawing/2014/main" id="{B58EE75A-D368-E6E9-D4CF-CE538D340991}"/>
              </a:ext>
            </a:extLst>
          </p:cNvPr>
          <p:cNvSpPr txBox="1"/>
          <p:nvPr/>
        </p:nvSpPr>
        <p:spPr>
          <a:xfrm>
            <a:off x="276677" y="5828031"/>
            <a:ext cx="7271882" cy="338554"/>
          </a:xfrm>
          <a:prstGeom prst="rect">
            <a:avLst/>
          </a:prstGeom>
          <a:noFill/>
        </p:spPr>
        <p:txBody>
          <a:bodyPr wrap="square">
            <a:spAutoFit/>
          </a:bodyPr>
          <a:lstStyle/>
          <a:p>
            <a:r>
              <a:rPr lang="fr-FR" sz="800" dirty="0">
                <a:solidFill>
                  <a:srgbClr val="2E74B5"/>
                </a:solidFill>
                <a:effectLst/>
                <a:latin typeface="Times New Roman" panose="02020603050405020304" pitchFamily="18" charset="0"/>
                <a:ea typeface="Calibri" panose="020F0502020204030204" pitchFamily="34" charset="0"/>
              </a:rPr>
              <a:t>Rappel : si le candidat fait état de capacités d’autres entités juridiques non candidates, quelle que soit la nature des liens juridiques qu’il invoque, il doit établir qu’il a effectivement la disposition des moyens de l’entité qu’il présente à l’appui de sa candidature pour l’exécution du contrat.</a:t>
            </a:r>
            <a:endParaRPr lang="fr-FR" sz="800" dirty="0">
              <a:effectLst/>
              <a:latin typeface="Times New Roman" panose="02020603050405020304" pitchFamily="18" charset="0"/>
              <a:ea typeface="Calibri" panose="020F0502020204030204" pitchFamily="34" charset="0"/>
            </a:endParaRPr>
          </a:p>
        </p:txBody>
      </p:sp>
    </p:spTree>
    <p:extLst>
      <p:ext uri="{BB962C8B-B14F-4D97-AF65-F5344CB8AC3E}">
        <p14:creationId xmlns:p14="http://schemas.microsoft.com/office/powerpoint/2010/main" val="7713121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45434E-9C02-1C1B-BA75-90F51E6E75B9}"/>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CCD82B8-20D1-1FDF-1476-A916DA38199C}"/>
              </a:ext>
            </a:extLst>
          </p:cNvPr>
          <p:cNvSpPr/>
          <p:nvPr/>
        </p:nvSpPr>
        <p:spPr>
          <a:xfrm>
            <a:off x="0" y="0"/>
            <a:ext cx="12192000" cy="6858000"/>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 name="Rectangle 2">
            <a:extLst>
              <a:ext uri="{FF2B5EF4-FFF2-40B4-BE49-F238E27FC236}">
                <a16:creationId xmlns:a16="http://schemas.microsoft.com/office/drawing/2014/main" id="{7BD5E5F4-82DE-B309-3296-C0FA546A45D5}"/>
              </a:ext>
            </a:extLst>
          </p:cNvPr>
          <p:cNvSpPr/>
          <p:nvPr/>
        </p:nvSpPr>
        <p:spPr>
          <a:xfrm>
            <a:off x="1510748" y="1182757"/>
            <a:ext cx="9173818" cy="452230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ZoneTexte 3">
            <a:extLst>
              <a:ext uri="{FF2B5EF4-FFF2-40B4-BE49-F238E27FC236}">
                <a16:creationId xmlns:a16="http://schemas.microsoft.com/office/drawing/2014/main" id="{595B8643-9332-6DEF-1DDB-733BF61D327E}"/>
              </a:ext>
            </a:extLst>
          </p:cNvPr>
          <p:cNvSpPr txBox="1"/>
          <p:nvPr/>
        </p:nvSpPr>
        <p:spPr>
          <a:xfrm>
            <a:off x="2418522" y="2856507"/>
            <a:ext cx="6013174" cy="800219"/>
          </a:xfrm>
          <a:prstGeom prst="rect">
            <a:avLst/>
          </a:prstGeom>
          <a:noFill/>
        </p:spPr>
        <p:txBody>
          <a:bodyPr wrap="square" rtlCol="0">
            <a:spAutoFit/>
          </a:bodyPr>
          <a:lstStyle/>
          <a:p>
            <a:r>
              <a:rPr lang="fr-FR" sz="2800" b="1" dirty="0">
                <a:solidFill>
                  <a:schemeClr val="accent4"/>
                </a:solidFill>
              </a:rPr>
              <a:t>Cadre de candidature – Partie 2 </a:t>
            </a:r>
          </a:p>
          <a:p>
            <a:r>
              <a:rPr lang="fr-FR" dirty="0"/>
              <a:t>Références illustrées </a:t>
            </a:r>
          </a:p>
        </p:txBody>
      </p:sp>
    </p:spTree>
    <p:extLst>
      <p:ext uri="{BB962C8B-B14F-4D97-AF65-F5344CB8AC3E}">
        <p14:creationId xmlns:p14="http://schemas.microsoft.com/office/powerpoint/2010/main" val="12264028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12B200A-A034-D778-8CB7-32A4EDD0C03F}"/>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7020F226-2FAD-CF7C-957F-776B552A3A5F}"/>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146DF9E1-14F0-90BF-1871-939B37D5F298}"/>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MANDATAIRE : </a:t>
            </a:r>
            <a:r>
              <a:rPr lang="fr-FR" b="1" dirty="0">
                <a:solidFill>
                  <a:srgbClr val="FF0000"/>
                </a:solidFill>
              </a:rPr>
              <a:t>Compléter</a:t>
            </a:r>
            <a:r>
              <a:rPr lang="fr-FR" b="1" dirty="0">
                <a:solidFill>
                  <a:schemeClr val="bg1"/>
                </a:solidFill>
              </a:rPr>
              <a:t> </a:t>
            </a:r>
          </a:p>
        </p:txBody>
      </p:sp>
      <p:sp>
        <p:nvSpPr>
          <p:cNvPr id="9" name="ZoneTexte 8">
            <a:extLst>
              <a:ext uri="{FF2B5EF4-FFF2-40B4-BE49-F238E27FC236}">
                <a16:creationId xmlns:a16="http://schemas.microsoft.com/office/drawing/2014/main" id="{0EAE18EA-E7AD-0799-7E27-FC56A2E0113B}"/>
              </a:ext>
            </a:extLst>
          </p:cNvPr>
          <p:cNvSpPr txBox="1"/>
          <p:nvPr/>
        </p:nvSpPr>
        <p:spPr>
          <a:xfrm>
            <a:off x="284843" y="648091"/>
            <a:ext cx="2701060" cy="369332"/>
          </a:xfrm>
          <a:prstGeom prst="rect">
            <a:avLst/>
          </a:prstGeom>
          <a:noFill/>
        </p:spPr>
        <p:txBody>
          <a:bodyPr wrap="none" rtlCol="0">
            <a:spAutoFit/>
          </a:bodyPr>
          <a:lstStyle/>
          <a:p>
            <a:r>
              <a:rPr lang="fr-FR" dirty="0"/>
              <a:t>Référence Architecte n°1 </a:t>
            </a:r>
          </a:p>
        </p:txBody>
      </p:sp>
      <p:sp>
        <p:nvSpPr>
          <p:cNvPr id="11" name="Rectangle 10">
            <a:extLst>
              <a:ext uri="{FF2B5EF4-FFF2-40B4-BE49-F238E27FC236}">
                <a16:creationId xmlns:a16="http://schemas.microsoft.com/office/drawing/2014/main" id="{1EAF95F8-4E8E-7DBF-9FC7-1F4C17363B59}"/>
              </a:ext>
            </a:extLst>
          </p:cNvPr>
          <p:cNvSpPr/>
          <p:nvPr/>
        </p:nvSpPr>
        <p:spPr>
          <a:xfrm>
            <a:off x="284844" y="1017423"/>
            <a:ext cx="11622314" cy="30810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5528ED31-BC62-BE6D-965B-BD405FF3C108}"/>
              </a:ext>
            </a:extLst>
          </p:cNvPr>
          <p:cNvSpPr/>
          <p:nvPr/>
        </p:nvSpPr>
        <p:spPr>
          <a:xfrm>
            <a:off x="6327914" y="4209148"/>
            <a:ext cx="5579244" cy="25263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4B5ABD91-AFDC-3132-14C9-E872CA6BFF27}"/>
              </a:ext>
            </a:extLst>
          </p:cNvPr>
          <p:cNvSpPr txBox="1"/>
          <p:nvPr/>
        </p:nvSpPr>
        <p:spPr>
          <a:xfrm>
            <a:off x="6385518" y="4290439"/>
            <a:ext cx="5464036" cy="276999"/>
          </a:xfrm>
          <a:prstGeom prst="rect">
            <a:avLst/>
          </a:prstGeom>
          <a:noFill/>
        </p:spPr>
        <p:txBody>
          <a:bodyPr wrap="square" rtlCol="0">
            <a:spAutoFit/>
          </a:bodyPr>
          <a:lstStyle/>
          <a:p>
            <a:r>
              <a:rPr lang="fr-FR" sz="1200" b="1" u="sng" dirty="0">
                <a:solidFill>
                  <a:srgbClr val="FF0000"/>
                </a:solidFill>
              </a:rPr>
              <a:t>Justifier ici la référence présentée au regard du projet : </a:t>
            </a:r>
          </a:p>
        </p:txBody>
      </p:sp>
      <p:sp>
        <p:nvSpPr>
          <p:cNvPr id="14" name="ZoneTexte 13">
            <a:extLst>
              <a:ext uri="{FF2B5EF4-FFF2-40B4-BE49-F238E27FC236}">
                <a16:creationId xmlns:a16="http://schemas.microsoft.com/office/drawing/2014/main" id="{B13F8D77-CB6F-01DE-B838-60FFF1C0E10F}"/>
              </a:ext>
            </a:extLst>
          </p:cNvPr>
          <p:cNvSpPr txBox="1"/>
          <p:nvPr/>
        </p:nvSpPr>
        <p:spPr>
          <a:xfrm>
            <a:off x="284842" y="1078566"/>
            <a:ext cx="5464036" cy="276999"/>
          </a:xfrm>
          <a:prstGeom prst="rect">
            <a:avLst/>
          </a:prstGeom>
          <a:noFill/>
        </p:spPr>
        <p:txBody>
          <a:bodyPr wrap="square" rtlCol="0">
            <a:spAutoFit/>
          </a:bodyPr>
          <a:lstStyle/>
          <a:p>
            <a:r>
              <a:rPr lang="fr-FR" sz="1200" b="1" u="sng" dirty="0">
                <a:solidFill>
                  <a:srgbClr val="FF0000"/>
                </a:solidFill>
              </a:rPr>
              <a:t>Insérer ici les images / photographies de la référence :</a:t>
            </a:r>
          </a:p>
        </p:txBody>
      </p:sp>
      <p:sp>
        <p:nvSpPr>
          <p:cNvPr id="15" name="ZoneTexte 14">
            <a:extLst>
              <a:ext uri="{FF2B5EF4-FFF2-40B4-BE49-F238E27FC236}">
                <a16:creationId xmlns:a16="http://schemas.microsoft.com/office/drawing/2014/main" id="{CB2B37B4-454E-2BD6-06C7-DF2B003B8F87}"/>
              </a:ext>
            </a:extLst>
          </p:cNvPr>
          <p:cNvSpPr txBox="1"/>
          <p:nvPr/>
        </p:nvSpPr>
        <p:spPr>
          <a:xfrm>
            <a:off x="342446" y="4070648"/>
            <a:ext cx="5464036" cy="276999"/>
          </a:xfrm>
          <a:prstGeom prst="rect">
            <a:avLst/>
          </a:prstGeom>
          <a:noFill/>
        </p:spPr>
        <p:txBody>
          <a:bodyPr wrap="square" rtlCol="0">
            <a:spAutoFit/>
          </a:bodyPr>
          <a:lstStyle/>
          <a:p>
            <a:r>
              <a:rPr lang="fr-FR" sz="1200" b="1" u="sng" dirty="0">
                <a:solidFill>
                  <a:srgbClr val="FF0000"/>
                </a:solidFill>
              </a:rPr>
              <a:t>Compléter le tableau ci-dessous : </a:t>
            </a:r>
          </a:p>
        </p:txBody>
      </p:sp>
      <p:sp>
        <p:nvSpPr>
          <p:cNvPr id="16" name="ZoneTexte 15">
            <a:extLst>
              <a:ext uri="{FF2B5EF4-FFF2-40B4-BE49-F238E27FC236}">
                <a16:creationId xmlns:a16="http://schemas.microsoft.com/office/drawing/2014/main" id="{17707C3D-60CA-9A55-9083-2FF83AD05573}"/>
              </a:ext>
            </a:extLst>
          </p:cNvPr>
          <p:cNvSpPr txBox="1"/>
          <p:nvPr/>
        </p:nvSpPr>
        <p:spPr>
          <a:xfrm>
            <a:off x="10603909" y="171869"/>
            <a:ext cx="1275127" cy="369332"/>
          </a:xfrm>
          <a:prstGeom prst="rect">
            <a:avLst/>
          </a:prstGeom>
          <a:noFill/>
        </p:spPr>
        <p:txBody>
          <a:bodyPr wrap="square" rtlCol="0">
            <a:spAutoFit/>
          </a:bodyPr>
          <a:lstStyle/>
          <a:p>
            <a:r>
              <a:rPr lang="fr-FR" dirty="0"/>
              <a:t>ONGLET 3</a:t>
            </a:r>
          </a:p>
        </p:txBody>
      </p:sp>
      <p:graphicFrame>
        <p:nvGraphicFramePr>
          <p:cNvPr id="2" name="Tableau 1">
            <a:extLst>
              <a:ext uri="{FF2B5EF4-FFF2-40B4-BE49-F238E27FC236}">
                <a16:creationId xmlns:a16="http://schemas.microsoft.com/office/drawing/2014/main" id="{C8283412-1926-A24E-85BD-B01A9022BB6C}"/>
              </a:ext>
            </a:extLst>
          </p:cNvPr>
          <p:cNvGraphicFramePr>
            <a:graphicFrameLocks noGrp="1"/>
          </p:cNvGraphicFramePr>
          <p:nvPr>
            <p:extLst>
              <p:ext uri="{D42A27DB-BD31-4B8C-83A1-F6EECF244321}">
                <p14:modId xmlns:p14="http://schemas.microsoft.com/office/powerpoint/2010/main" val="1676960737"/>
              </p:ext>
            </p:extLst>
          </p:nvPr>
        </p:nvGraphicFramePr>
        <p:xfrm>
          <a:off x="326259" y="4297974"/>
          <a:ext cx="5944051" cy="2546132"/>
        </p:xfrm>
        <a:graphic>
          <a:graphicData uri="http://schemas.openxmlformats.org/drawingml/2006/table">
            <a:tbl>
              <a:tblPr firstRow="1" bandRow="1">
                <a:tableStyleId>{5C22544A-7EE6-4342-B048-85BDC9FD1C3A}</a:tableStyleId>
              </a:tblPr>
              <a:tblGrid>
                <a:gridCol w="990675">
                  <a:extLst>
                    <a:ext uri="{9D8B030D-6E8A-4147-A177-3AD203B41FA5}">
                      <a16:colId xmlns:a16="http://schemas.microsoft.com/office/drawing/2014/main" val="2603325989"/>
                    </a:ext>
                  </a:extLst>
                </a:gridCol>
                <a:gridCol w="990675">
                  <a:extLst>
                    <a:ext uri="{9D8B030D-6E8A-4147-A177-3AD203B41FA5}">
                      <a16:colId xmlns:a16="http://schemas.microsoft.com/office/drawing/2014/main" val="872421786"/>
                    </a:ext>
                  </a:extLst>
                </a:gridCol>
                <a:gridCol w="990675">
                  <a:extLst>
                    <a:ext uri="{9D8B030D-6E8A-4147-A177-3AD203B41FA5}">
                      <a16:colId xmlns:a16="http://schemas.microsoft.com/office/drawing/2014/main" val="747158886"/>
                    </a:ext>
                  </a:extLst>
                </a:gridCol>
                <a:gridCol w="990675">
                  <a:extLst>
                    <a:ext uri="{9D8B030D-6E8A-4147-A177-3AD203B41FA5}">
                      <a16:colId xmlns:a16="http://schemas.microsoft.com/office/drawing/2014/main" val="2114239060"/>
                    </a:ext>
                  </a:extLst>
                </a:gridCol>
                <a:gridCol w="1003477">
                  <a:extLst>
                    <a:ext uri="{9D8B030D-6E8A-4147-A177-3AD203B41FA5}">
                      <a16:colId xmlns:a16="http://schemas.microsoft.com/office/drawing/2014/main" val="709249051"/>
                    </a:ext>
                  </a:extLst>
                </a:gridCol>
                <a:gridCol w="977874">
                  <a:extLst>
                    <a:ext uri="{9D8B030D-6E8A-4147-A177-3AD203B41FA5}">
                      <a16:colId xmlns:a16="http://schemas.microsoft.com/office/drawing/2014/main" val="1618671801"/>
                    </a:ext>
                  </a:extLst>
                </a:gridCol>
              </a:tblGrid>
              <a:tr h="235372">
                <a:tc>
                  <a:txBody>
                    <a:bodyPr/>
                    <a:lstStyle/>
                    <a:p>
                      <a:r>
                        <a:rPr lang="fr-FR" sz="1100" dirty="0"/>
                        <a:t>Intitulé</a:t>
                      </a:r>
                    </a:p>
                  </a:txBody>
                  <a:tcPr>
                    <a:solidFill>
                      <a:schemeClr val="accent4"/>
                    </a:solidFill>
                  </a:tcPr>
                </a:tc>
                <a:tc gridSpan="5">
                  <a:txBody>
                    <a:bodyPr/>
                    <a:lstStyle/>
                    <a:p>
                      <a:endParaRPr lang="fr-FR" sz="1100" dirty="0"/>
                    </a:p>
                  </a:txBody>
                  <a:tcPr>
                    <a:solidFill>
                      <a:schemeClr val="accent4"/>
                    </a:solidFill>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2720018228"/>
                  </a:ext>
                </a:extLst>
              </a:tr>
              <a:tr h="356770">
                <a:tc>
                  <a:txBody>
                    <a:bodyPr/>
                    <a:lstStyle/>
                    <a:p>
                      <a:pPr algn="ctr"/>
                      <a:r>
                        <a:rPr lang="fr-FR" sz="900" b="1" dirty="0"/>
                        <a:t>Lieu de réalisation</a:t>
                      </a:r>
                    </a:p>
                  </a:txBody>
                  <a:tcPr anchor="ctr">
                    <a:solidFill>
                      <a:schemeClr val="tx2">
                        <a:lumMod val="10000"/>
                        <a:lumOff val="90000"/>
                      </a:schemeClr>
                    </a:solidFill>
                  </a:tcPr>
                </a:tc>
                <a:tc>
                  <a:txBody>
                    <a:bodyPr/>
                    <a:lstStyle/>
                    <a:p>
                      <a:pPr algn="ctr"/>
                      <a:r>
                        <a:rPr lang="fr-FR" sz="900" b="1" dirty="0"/>
                        <a:t>Programme</a:t>
                      </a:r>
                    </a:p>
                  </a:txBody>
                  <a:tcPr anchor="ctr">
                    <a:solidFill>
                      <a:schemeClr val="tx2">
                        <a:lumMod val="10000"/>
                        <a:lumOff val="90000"/>
                      </a:schemeClr>
                    </a:solidFill>
                  </a:tcPr>
                </a:tc>
                <a:tc>
                  <a:txBody>
                    <a:bodyPr/>
                    <a:lstStyle/>
                    <a:p>
                      <a:pPr algn="ctr"/>
                      <a:r>
                        <a:rPr lang="fr-FR" sz="900" b="1" dirty="0"/>
                        <a:t>MOA</a:t>
                      </a:r>
                    </a:p>
                  </a:txBody>
                  <a:tcPr anchor="ctr">
                    <a:solidFill>
                      <a:schemeClr val="tx2">
                        <a:lumMod val="10000"/>
                        <a:lumOff val="90000"/>
                      </a:schemeClr>
                    </a:solidFill>
                  </a:tcPr>
                </a:tc>
                <a:tc>
                  <a:txBody>
                    <a:bodyPr/>
                    <a:lstStyle/>
                    <a:p>
                      <a:pPr algn="ctr"/>
                      <a:r>
                        <a:rPr lang="fr-FR" sz="900" b="1" dirty="0"/>
                        <a:t>SDP (si projet mixte rénovation/neuf préciser la SDP respective)</a:t>
                      </a:r>
                    </a:p>
                  </a:txBody>
                  <a:tcPr anchor="ctr">
                    <a:solidFill>
                      <a:schemeClr val="tx2">
                        <a:lumMod val="10000"/>
                        <a:lumOff val="90000"/>
                      </a:schemeClr>
                    </a:solidFill>
                  </a:tcPr>
                </a:tc>
                <a:tc>
                  <a:txBody>
                    <a:bodyPr/>
                    <a:lstStyle/>
                    <a:p>
                      <a:pPr algn="ctr"/>
                      <a:r>
                        <a:rPr lang="fr-FR" sz="900" b="1" dirty="0"/>
                        <a:t>Montant de travaux € HT</a:t>
                      </a:r>
                    </a:p>
                  </a:txBody>
                  <a:tcPr anchor="ctr">
                    <a:solidFill>
                      <a:schemeClr val="tx2">
                        <a:lumMod val="10000"/>
                        <a:lumOff val="90000"/>
                      </a:schemeClr>
                    </a:solidFill>
                  </a:tcPr>
                </a:tc>
                <a:tc>
                  <a:txBody>
                    <a:bodyPr/>
                    <a:lstStyle/>
                    <a:p>
                      <a:pPr algn="ctr"/>
                      <a:r>
                        <a:rPr lang="fr-FR" sz="900" b="1" dirty="0"/>
                        <a:t>Avancement du projet </a:t>
                      </a:r>
                    </a:p>
                  </a:txBody>
                  <a:tcPr anchor="ctr">
                    <a:solidFill>
                      <a:schemeClr val="tx2">
                        <a:lumMod val="10000"/>
                        <a:lumOff val="90000"/>
                      </a:schemeClr>
                    </a:solidFill>
                  </a:tcPr>
                </a:tc>
                <a:extLst>
                  <a:ext uri="{0D108BD9-81ED-4DB2-BD59-A6C34878D82A}">
                    <a16:rowId xmlns:a16="http://schemas.microsoft.com/office/drawing/2014/main" val="2242271367"/>
                  </a:ext>
                </a:extLst>
              </a:tr>
              <a:tr h="464304">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extLst>
                  <a:ext uri="{0D108BD9-81ED-4DB2-BD59-A6C34878D82A}">
                    <a16:rowId xmlns:a16="http://schemas.microsoft.com/office/drawing/2014/main" val="3941022296"/>
                  </a:ext>
                </a:extLst>
              </a:tr>
              <a:tr h="485087">
                <a:tc>
                  <a:txBody>
                    <a:bodyPr/>
                    <a:lstStyle/>
                    <a:p>
                      <a:pPr algn="ctr"/>
                      <a:r>
                        <a:rPr lang="fr-FR" sz="900" b="1" dirty="0"/>
                        <a:t>Rôle dans l’opération</a:t>
                      </a:r>
                    </a:p>
                  </a:txBody>
                  <a:tcPr anchor="ctr">
                    <a:solidFill>
                      <a:schemeClr val="tx2">
                        <a:lumMod val="10000"/>
                        <a:lumOff val="90000"/>
                      </a:schemeClr>
                    </a:solidFill>
                  </a:tcPr>
                </a:tc>
                <a:tc>
                  <a:txBody>
                    <a:bodyPr/>
                    <a:lstStyle/>
                    <a:p>
                      <a:pPr algn="ctr"/>
                      <a:r>
                        <a:rPr lang="fr-FR" sz="900" b="1" dirty="0"/>
                        <a:t>Nom du mandataire </a:t>
                      </a:r>
                    </a:p>
                  </a:txBody>
                  <a:tcPr anchor="ctr">
                    <a:solidFill>
                      <a:schemeClr val="tx2">
                        <a:lumMod val="10000"/>
                        <a:lumOff val="90000"/>
                      </a:schemeClr>
                    </a:solidFill>
                  </a:tcPr>
                </a:tc>
                <a:tc>
                  <a:txBody>
                    <a:bodyPr/>
                    <a:lstStyle/>
                    <a:p>
                      <a:pPr algn="ctr"/>
                      <a:r>
                        <a:rPr lang="fr-FR" sz="900" b="1" dirty="0"/>
                        <a:t>Milieu Universitaire</a:t>
                      </a:r>
                    </a:p>
                  </a:txBody>
                  <a:tcPr anchor="ctr">
                    <a:solidFill>
                      <a:schemeClr val="tx2">
                        <a:lumMod val="10000"/>
                        <a:lumOff val="90000"/>
                      </a:schemeClr>
                    </a:solidFill>
                  </a:tcPr>
                </a:tc>
                <a:tc>
                  <a:txBody>
                    <a:bodyPr/>
                    <a:lstStyle/>
                    <a:p>
                      <a:pPr algn="ctr"/>
                      <a:r>
                        <a:rPr lang="fr-FR" sz="900" b="1" dirty="0"/>
                        <a:t>Rénovation</a:t>
                      </a:r>
                    </a:p>
                  </a:txBody>
                  <a:tcPr anchor="ctr">
                    <a:solidFill>
                      <a:schemeClr val="tx2">
                        <a:lumMod val="10000"/>
                        <a:lumOff val="90000"/>
                      </a:schemeClr>
                    </a:solidFill>
                  </a:tcPr>
                </a:tc>
                <a:tc>
                  <a:txBody>
                    <a:bodyPr/>
                    <a:lstStyle/>
                    <a:p>
                      <a:pPr algn="ctr"/>
                      <a:r>
                        <a:rPr lang="fr-FR" sz="900" b="1" dirty="0"/>
                        <a:t>Rénovation énergétique</a:t>
                      </a:r>
                    </a:p>
                  </a:txBody>
                  <a:tcPr anchor="ctr">
                    <a:solidFill>
                      <a:schemeClr val="tx2">
                        <a:lumMod val="10000"/>
                        <a:lumOff val="90000"/>
                      </a:schemeClr>
                    </a:solidFill>
                  </a:tcPr>
                </a:tc>
                <a:tc>
                  <a:txBody>
                    <a:bodyPr/>
                    <a:lstStyle/>
                    <a:p>
                      <a:pPr algn="ctr"/>
                      <a:r>
                        <a:rPr lang="fr-FR" sz="900" b="1" dirty="0"/>
                        <a:t>En site occupé</a:t>
                      </a:r>
                    </a:p>
                  </a:txBody>
                  <a:tcPr anchor="ctr">
                    <a:solidFill>
                      <a:schemeClr val="tx2">
                        <a:lumMod val="10000"/>
                        <a:lumOff val="90000"/>
                      </a:schemeClr>
                    </a:solidFill>
                  </a:tcPr>
                </a:tc>
                <a:extLst>
                  <a:ext uri="{0D108BD9-81ED-4DB2-BD59-A6C34878D82A}">
                    <a16:rowId xmlns:a16="http://schemas.microsoft.com/office/drawing/2014/main" val="1295449936"/>
                  </a:ext>
                </a:extLst>
              </a:tr>
              <a:tr h="423261">
                <a:tc>
                  <a:txBody>
                    <a:bodyPr/>
                    <a:lstStyle/>
                    <a:p>
                      <a:endParaRPr lang="fr-FR" sz="900"/>
                    </a:p>
                  </a:txBody>
                  <a:tcPr/>
                </a:tc>
                <a:tc>
                  <a:txBody>
                    <a:bodyPr/>
                    <a:lstStyle/>
                    <a:p>
                      <a:endParaRPr lang="fr-FR" sz="900" dirty="0"/>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extLst>
                  <a:ext uri="{0D108BD9-81ED-4DB2-BD59-A6C34878D82A}">
                    <a16:rowId xmlns:a16="http://schemas.microsoft.com/office/drawing/2014/main" val="1922874039"/>
                  </a:ext>
                </a:extLst>
              </a:tr>
            </a:tbl>
          </a:graphicData>
        </a:graphic>
      </p:graphicFrame>
    </p:spTree>
    <p:extLst>
      <p:ext uri="{BB962C8B-B14F-4D97-AF65-F5344CB8AC3E}">
        <p14:creationId xmlns:p14="http://schemas.microsoft.com/office/powerpoint/2010/main" val="440490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FBCC0B-80F7-C739-0BD4-638056282895}"/>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2E1A3B03-BC6B-A768-0CE9-3681CE3B9CA6}"/>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4D23C640-2E8D-D191-5442-286814F184F9}"/>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52D029E6-C666-DE70-840A-947F92A75587}"/>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MANDATAIRE : </a:t>
            </a:r>
            <a:r>
              <a:rPr lang="fr-FR" b="1" dirty="0">
                <a:solidFill>
                  <a:srgbClr val="FF0000"/>
                </a:solidFill>
              </a:rPr>
              <a:t>Compléter</a:t>
            </a:r>
            <a:r>
              <a:rPr lang="fr-FR" b="1" dirty="0">
                <a:solidFill>
                  <a:schemeClr val="bg1"/>
                </a:solidFill>
              </a:rPr>
              <a:t> </a:t>
            </a:r>
          </a:p>
        </p:txBody>
      </p:sp>
      <p:sp>
        <p:nvSpPr>
          <p:cNvPr id="9" name="ZoneTexte 8">
            <a:extLst>
              <a:ext uri="{FF2B5EF4-FFF2-40B4-BE49-F238E27FC236}">
                <a16:creationId xmlns:a16="http://schemas.microsoft.com/office/drawing/2014/main" id="{C6A14CCA-465D-E1DD-A6DD-68C2E416F65B}"/>
              </a:ext>
            </a:extLst>
          </p:cNvPr>
          <p:cNvSpPr txBox="1"/>
          <p:nvPr/>
        </p:nvSpPr>
        <p:spPr>
          <a:xfrm>
            <a:off x="284843" y="648091"/>
            <a:ext cx="2701060" cy="369332"/>
          </a:xfrm>
          <a:prstGeom prst="rect">
            <a:avLst/>
          </a:prstGeom>
          <a:noFill/>
        </p:spPr>
        <p:txBody>
          <a:bodyPr wrap="none" rtlCol="0">
            <a:spAutoFit/>
          </a:bodyPr>
          <a:lstStyle/>
          <a:p>
            <a:r>
              <a:rPr lang="fr-FR" dirty="0"/>
              <a:t>Référence Architecte n°2 </a:t>
            </a:r>
          </a:p>
        </p:txBody>
      </p:sp>
      <p:sp>
        <p:nvSpPr>
          <p:cNvPr id="11" name="Rectangle 10">
            <a:extLst>
              <a:ext uri="{FF2B5EF4-FFF2-40B4-BE49-F238E27FC236}">
                <a16:creationId xmlns:a16="http://schemas.microsoft.com/office/drawing/2014/main" id="{87B77844-9FBF-0EAE-8A33-545338E05F12}"/>
              </a:ext>
            </a:extLst>
          </p:cNvPr>
          <p:cNvSpPr/>
          <p:nvPr/>
        </p:nvSpPr>
        <p:spPr>
          <a:xfrm>
            <a:off x="284844" y="1017423"/>
            <a:ext cx="11622314" cy="30810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BC66E2A3-81AD-D064-8D8B-D24991584B23}"/>
              </a:ext>
            </a:extLst>
          </p:cNvPr>
          <p:cNvSpPr/>
          <p:nvPr/>
        </p:nvSpPr>
        <p:spPr>
          <a:xfrm>
            <a:off x="6327914" y="4209148"/>
            <a:ext cx="5579244" cy="25263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564D6E28-2B54-1066-184C-71E5E223DA6C}"/>
              </a:ext>
            </a:extLst>
          </p:cNvPr>
          <p:cNvSpPr txBox="1"/>
          <p:nvPr/>
        </p:nvSpPr>
        <p:spPr>
          <a:xfrm>
            <a:off x="6385518" y="4290439"/>
            <a:ext cx="5464036" cy="276999"/>
          </a:xfrm>
          <a:prstGeom prst="rect">
            <a:avLst/>
          </a:prstGeom>
          <a:noFill/>
        </p:spPr>
        <p:txBody>
          <a:bodyPr wrap="square" rtlCol="0">
            <a:spAutoFit/>
          </a:bodyPr>
          <a:lstStyle/>
          <a:p>
            <a:r>
              <a:rPr lang="fr-FR" sz="1200" b="1" u="sng" dirty="0">
                <a:solidFill>
                  <a:srgbClr val="FF0000"/>
                </a:solidFill>
              </a:rPr>
              <a:t>Justifier ici la référence présentée au regard du projet : </a:t>
            </a:r>
          </a:p>
        </p:txBody>
      </p:sp>
      <p:sp>
        <p:nvSpPr>
          <p:cNvPr id="14" name="ZoneTexte 13">
            <a:extLst>
              <a:ext uri="{FF2B5EF4-FFF2-40B4-BE49-F238E27FC236}">
                <a16:creationId xmlns:a16="http://schemas.microsoft.com/office/drawing/2014/main" id="{BE1F1573-CED6-C1F2-817A-E06F3D58A5CD}"/>
              </a:ext>
            </a:extLst>
          </p:cNvPr>
          <p:cNvSpPr txBox="1"/>
          <p:nvPr/>
        </p:nvSpPr>
        <p:spPr>
          <a:xfrm>
            <a:off x="284842" y="1078566"/>
            <a:ext cx="5464036" cy="276999"/>
          </a:xfrm>
          <a:prstGeom prst="rect">
            <a:avLst/>
          </a:prstGeom>
          <a:noFill/>
        </p:spPr>
        <p:txBody>
          <a:bodyPr wrap="square" rtlCol="0">
            <a:spAutoFit/>
          </a:bodyPr>
          <a:lstStyle/>
          <a:p>
            <a:r>
              <a:rPr lang="fr-FR" sz="1200" b="1" u="sng" dirty="0">
                <a:solidFill>
                  <a:srgbClr val="FF0000"/>
                </a:solidFill>
              </a:rPr>
              <a:t>Insérer ici les images / photographies de la référence :</a:t>
            </a:r>
          </a:p>
        </p:txBody>
      </p:sp>
      <p:sp>
        <p:nvSpPr>
          <p:cNvPr id="15" name="ZoneTexte 14">
            <a:extLst>
              <a:ext uri="{FF2B5EF4-FFF2-40B4-BE49-F238E27FC236}">
                <a16:creationId xmlns:a16="http://schemas.microsoft.com/office/drawing/2014/main" id="{768B4B8B-49B1-459B-7EC0-4E61B73CFFB7}"/>
              </a:ext>
            </a:extLst>
          </p:cNvPr>
          <p:cNvSpPr txBox="1"/>
          <p:nvPr/>
        </p:nvSpPr>
        <p:spPr>
          <a:xfrm>
            <a:off x="342446" y="4070648"/>
            <a:ext cx="5464036" cy="276999"/>
          </a:xfrm>
          <a:prstGeom prst="rect">
            <a:avLst/>
          </a:prstGeom>
          <a:noFill/>
        </p:spPr>
        <p:txBody>
          <a:bodyPr wrap="square" rtlCol="0">
            <a:spAutoFit/>
          </a:bodyPr>
          <a:lstStyle/>
          <a:p>
            <a:r>
              <a:rPr lang="fr-FR" sz="1200" b="1" u="sng" dirty="0">
                <a:solidFill>
                  <a:srgbClr val="FF0000"/>
                </a:solidFill>
              </a:rPr>
              <a:t>Compléter le tableau ci-dessous : </a:t>
            </a:r>
          </a:p>
        </p:txBody>
      </p:sp>
      <p:sp>
        <p:nvSpPr>
          <p:cNvPr id="16" name="ZoneTexte 15">
            <a:extLst>
              <a:ext uri="{FF2B5EF4-FFF2-40B4-BE49-F238E27FC236}">
                <a16:creationId xmlns:a16="http://schemas.microsoft.com/office/drawing/2014/main" id="{856AC78E-B537-439B-5083-8178DE275ED5}"/>
              </a:ext>
            </a:extLst>
          </p:cNvPr>
          <p:cNvSpPr txBox="1"/>
          <p:nvPr/>
        </p:nvSpPr>
        <p:spPr>
          <a:xfrm>
            <a:off x="10603909" y="171869"/>
            <a:ext cx="1275127" cy="369332"/>
          </a:xfrm>
          <a:prstGeom prst="rect">
            <a:avLst/>
          </a:prstGeom>
          <a:noFill/>
        </p:spPr>
        <p:txBody>
          <a:bodyPr wrap="square" rtlCol="0">
            <a:spAutoFit/>
          </a:bodyPr>
          <a:lstStyle/>
          <a:p>
            <a:r>
              <a:rPr lang="fr-FR" dirty="0"/>
              <a:t>ONGLET 3</a:t>
            </a:r>
          </a:p>
        </p:txBody>
      </p:sp>
      <p:graphicFrame>
        <p:nvGraphicFramePr>
          <p:cNvPr id="2" name="Tableau 1">
            <a:extLst>
              <a:ext uri="{FF2B5EF4-FFF2-40B4-BE49-F238E27FC236}">
                <a16:creationId xmlns:a16="http://schemas.microsoft.com/office/drawing/2014/main" id="{9D5DE842-D5FB-EE4B-AD38-F191309D0631}"/>
              </a:ext>
            </a:extLst>
          </p:cNvPr>
          <p:cNvGraphicFramePr>
            <a:graphicFrameLocks noGrp="1"/>
          </p:cNvGraphicFramePr>
          <p:nvPr>
            <p:extLst>
              <p:ext uri="{D42A27DB-BD31-4B8C-83A1-F6EECF244321}">
                <p14:modId xmlns:p14="http://schemas.microsoft.com/office/powerpoint/2010/main" val="2132945178"/>
              </p:ext>
            </p:extLst>
          </p:nvPr>
        </p:nvGraphicFramePr>
        <p:xfrm>
          <a:off x="326259" y="4297974"/>
          <a:ext cx="5944051" cy="2546132"/>
        </p:xfrm>
        <a:graphic>
          <a:graphicData uri="http://schemas.openxmlformats.org/drawingml/2006/table">
            <a:tbl>
              <a:tblPr firstRow="1" bandRow="1">
                <a:tableStyleId>{5C22544A-7EE6-4342-B048-85BDC9FD1C3A}</a:tableStyleId>
              </a:tblPr>
              <a:tblGrid>
                <a:gridCol w="990675">
                  <a:extLst>
                    <a:ext uri="{9D8B030D-6E8A-4147-A177-3AD203B41FA5}">
                      <a16:colId xmlns:a16="http://schemas.microsoft.com/office/drawing/2014/main" val="2603325989"/>
                    </a:ext>
                  </a:extLst>
                </a:gridCol>
                <a:gridCol w="990675">
                  <a:extLst>
                    <a:ext uri="{9D8B030D-6E8A-4147-A177-3AD203B41FA5}">
                      <a16:colId xmlns:a16="http://schemas.microsoft.com/office/drawing/2014/main" val="872421786"/>
                    </a:ext>
                  </a:extLst>
                </a:gridCol>
                <a:gridCol w="990675">
                  <a:extLst>
                    <a:ext uri="{9D8B030D-6E8A-4147-A177-3AD203B41FA5}">
                      <a16:colId xmlns:a16="http://schemas.microsoft.com/office/drawing/2014/main" val="747158886"/>
                    </a:ext>
                  </a:extLst>
                </a:gridCol>
                <a:gridCol w="990675">
                  <a:extLst>
                    <a:ext uri="{9D8B030D-6E8A-4147-A177-3AD203B41FA5}">
                      <a16:colId xmlns:a16="http://schemas.microsoft.com/office/drawing/2014/main" val="2114239060"/>
                    </a:ext>
                  </a:extLst>
                </a:gridCol>
                <a:gridCol w="1003477">
                  <a:extLst>
                    <a:ext uri="{9D8B030D-6E8A-4147-A177-3AD203B41FA5}">
                      <a16:colId xmlns:a16="http://schemas.microsoft.com/office/drawing/2014/main" val="709249051"/>
                    </a:ext>
                  </a:extLst>
                </a:gridCol>
                <a:gridCol w="977874">
                  <a:extLst>
                    <a:ext uri="{9D8B030D-6E8A-4147-A177-3AD203B41FA5}">
                      <a16:colId xmlns:a16="http://schemas.microsoft.com/office/drawing/2014/main" val="1618671801"/>
                    </a:ext>
                  </a:extLst>
                </a:gridCol>
              </a:tblGrid>
              <a:tr h="235372">
                <a:tc>
                  <a:txBody>
                    <a:bodyPr/>
                    <a:lstStyle/>
                    <a:p>
                      <a:r>
                        <a:rPr lang="fr-FR" sz="1100" dirty="0"/>
                        <a:t>Intitulé</a:t>
                      </a:r>
                    </a:p>
                  </a:txBody>
                  <a:tcPr>
                    <a:solidFill>
                      <a:schemeClr val="accent4"/>
                    </a:solidFill>
                  </a:tcPr>
                </a:tc>
                <a:tc gridSpan="5">
                  <a:txBody>
                    <a:bodyPr/>
                    <a:lstStyle/>
                    <a:p>
                      <a:endParaRPr lang="fr-FR" sz="1100" dirty="0"/>
                    </a:p>
                  </a:txBody>
                  <a:tcPr>
                    <a:solidFill>
                      <a:schemeClr val="accent4"/>
                    </a:solidFill>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2720018228"/>
                  </a:ext>
                </a:extLst>
              </a:tr>
              <a:tr h="356770">
                <a:tc>
                  <a:txBody>
                    <a:bodyPr/>
                    <a:lstStyle/>
                    <a:p>
                      <a:pPr algn="ctr"/>
                      <a:r>
                        <a:rPr lang="fr-FR" sz="900" b="1" dirty="0"/>
                        <a:t>Lieu de réalisation</a:t>
                      </a:r>
                    </a:p>
                  </a:txBody>
                  <a:tcPr anchor="ctr">
                    <a:solidFill>
                      <a:schemeClr val="tx2">
                        <a:lumMod val="10000"/>
                        <a:lumOff val="90000"/>
                      </a:schemeClr>
                    </a:solidFill>
                  </a:tcPr>
                </a:tc>
                <a:tc>
                  <a:txBody>
                    <a:bodyPr/>
                    <a:lstStyle/>
                    <a:p>
                      <a:pPr algn="ctr"/>
                      <a:r>
                        <a:rPr lang="fr-FR" sz="900" b="1" dirty="0"/>
                        <a:t>Programme</a:t>
                      </a:r>
                    </a:p>
                  </a:txBody>
                  <a:tcPr anchor="ctr">
                    <a:solidFill>
                      <a:schemeClr val="tx2">
                        <a:lumMod val="10000"/>
                        <a:lumOff val="90000"/>
                      </a:schemeClr>
                    </a:solidFill>
                  </a:tcPr>
                </a:tc>
                <a:tc>
                  <a:txBody>
                    <a:bodyPr/>
                    <a:lstStyle/>
                    <a:p>
                      <a:pPr algn="ctr"/>
                      <a:r>
                        <a:rPr lang="fr-FR" sz="900" b="1" dirty="0"/>
                        <a:t>MOA</a:t>
                      </a:r>
                    </a:p>
                  </a:txBody>
                  <a:tcPr anchor="ctr">
                    <a:solidFill>
                      <a:schemeClr val="tx2">
                        <a:lumMod val="10000"/>
                        <a:lumOff val="90000"/>
                      </a:schemeClr>
                    </a:solidFill>
                  </a:tcPr>
                </a:tc>
                <a:tc>
                  <a:txBody>
                    <a:bodyPr/>
                    <a:lstStyle/>
                    <a:p>
                      <a:pPr algn="ctr"/>
                      <a:r>
                        <a:rPr lang="fr-FR" sz="900" b="1" dirty="0"/>
                        <a:t>SDP (si projet mixte rénovation/neuf préciser la SDP respective)</a:t>
                      </a:r>
                    </a:p>
                  </a:txBody>
                  <a:tcPr anchor="ctr">
                    <a:solidFill>
                      <a:schemeClr val="tx2">
                        <a:lumMod val="10000"/>
                        <a:lumOff val="90000"/>
                      </a:schemeClr>
                    </a:solidFill>
                  </a:tcPr>
                </a:tc>
                <a:tc>
                  <a:txBody>
                    <a:bodyPr/>
                    <a:lstStyle/>
                    <a:p>
                      <a:pPr algn="ctr"/>
                      <a:r>
                        <a:rPr lang="fr-FR" sz="900" b="1" dirty="0"/>
                        <a:t>Montant de travaux € HT</a:t>
                      </a:r>
                    </a:p>
                  </a:txBody>
                  <a:tcPr anchor="ctr">
                    <a:solidFill>
                      <a:schemeClr val="tx2">
                        <a:lumMod val="10000"/>
                        <a:lumOff val="90000"/>
                      </a:schemeClr>
                    </a:solidFill>
                  </a:tcPr>
                </a:tc>
                <a:tc>
                  <a:txBody>
                    <a:bodyPr/>
                    <a:lstStyle/>
                    <a:p>
                      <a:pPr algn="ctr"/>
                      <a:r>
                        <a:rPr lang="fr-FR" sz="900" b="1" dirty="0"/>
                        <a:t>Avancement du projet </a:t>
                      </a:r>
                    </a:p>
                  </a:txBody>
                  <a:tcPr anchor="ctr">
                    <a:solidFill>
                      <a:schemeClr val="tx2">
                        <a:lumMod val="10000"/>
                        <a:lumOff val="90000"/>
                      </a:schemeClr>
                    </a:solidFill>
                  </a:tcPr>
                </a:tc>
                <a:extLst>
                  <a:ext uri="{0D108BD9-81ED-4DB2-BD59-A6C34878D82A}">
                    <a16:rowId xmlns:a16="http://schemas.microsoft.com/office/drawing/2014/main" val="2242271367"/>
                  </a:ext>
                </a:extLst>
              </a:tr>
              <a:tr h="464304">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extLst>
                  <a:ext uri="{0D108BD9-81ED-4DB2-BD59-A6C34878D82A}">
                    <a16:rowId xmlns:a16="http://schemas.microsoft.com/office/drawing/2014/main" val="3941022296"/>
                  </a:ext>
                </a:extLst>
              </a:tr>
              <a:tr h="485087">
                <a:tc>
                  <a:txBody>
                    <a:bodyPr/>
                    <a:lstStyle/>
                    <a:p>
                      <a:pPr algn="ctr"/>
                      <a:r>
                        <a:rPr lang="fr-FR" sz="900" b="1" dirty="0"/>
                        <a:t>Rôle dans l’opération</a:t>
                      </a:r>
                    </a:p>
                  </a:txBody>
                  <a:tcPr anchor="ctr">
                    <a:solidFill>
                      <a:schemeClr val="tx2">
                        <a:lumMod val="10000"/>
                        <a:lumOff val="90000"/>
                      </a:schemeClr>
                    </a:solidFill>
                  </a:tcPr>
                </a:tc>
                <a:tc>
                  <a:txBody>
                    <a:bodyPr/>
                    <a:lstStyle/>
                    <a:p>
                      <a:pPr algn="ctr"/>
                      <a:r>
                        <a:rPr lang="fr-FR" sz="900" b="1" dirty="0"/>
                        <a:t>Nom du mandataire </a:t>
                      </a:r>
                    </a:p>
                  </a:txBody>
                  <a:tcPr anchor="ctr">
                    <a:solidFill>
                      <a:schemeClr val="tx2">
                        <a:lumMod val="10000"/>
                        <a:lumOff val="90000"/>
                      </a:schemeClr>
                    </a:solidFill>
                  </a:tcPr>
                </a:tc>
                <a:tc>
                  <a:txBody>
                    <a:bodyPr/>
                    <a:lstStyle/>
                    <a:p>
                      <a:pPr algn="ctr"/>
                      <a:r>
                        <a:rPr lang="fr-FR" sz="900" b="1" dirty="0"/>
                        <a:t>Milieu Universitaire</a:t>
                      </a:r>
                    </a:p>
                  </a:txBody>
                  <a:tcPr anchor="ctr">
                    <a:solidFill>
                      <a:schemeClr val="tx2">
                        <a:lumMod val="10000"/>
                        <a:lumOff val="90000"/>
                      </a:schemeClr>
                    </a:solidFill>
                  </a:tcPr>
                </a:tc>
                <a:tc>
                  <a:txBody>
                    <a:bodyPr/>
                    <a:lstStyle/>
                    <a:p>
                      <a:pPr algn="ctr"/>
                      <a:r>
                        <a:rPr lang="fr-FR" sz="900" b="1" dirty="0"/>
                        <a:t>Rénovation</a:t>
                      </a:r>
                    </a:p>
                  </a:txBody>
                  <a:tcPr anchor="ctr">
                    <a:solidFill>
                      <a:schemeClr val="tx2">
                        <a:lumMod val="10000"/>
                        <a:lumOff val="90000"/>
                      </a:schemeClr>
                    </a:solidFill>
                  </a:tcPr>
                </a:tc>
                <a:tc>
                  <a:txBody>
                    <a:bodyPr/>
                    <a:lstStyle/>
                    <a:p>
                      <a:pPr algn="ctr"/>
                      <a:r>
                        <a:rPr lang="fr-FR" sz="900" b="1" dirty="0"/>
                        <a:t>Rénovation énergétique</a:t>
                      </a:r>
                    </a:p>
                  </a:txBody>
                  <a:tcPr anchor="ctr">
                    <a:solidFill>
                      <a:schemeClr val="tx2">
                        <a:lumMod val="10000"/>
                        <a:lumOff val="90000"/>
                      </a:schemeClr>
                    </a:solidFill>
                  </a:tcPr>
                </a:tc>
                <a:tc>
                  <a:txBody>
                    <a:bodyPr/>
                    <a:lstStyle/>
                    <a:p>
                      <a:pPr algn="ctr"/>
                      <a:r>
                        <a:rPr lang="fr-FR" sz="900" b="1" dirty="0"/>
                        <a:t>En site occupé</a:t>
                      </a:r>
                    </a:p>
                  </a:txBody>
                  <a:tcPr anchor="ctr">
                    <a:solidFill>
                      <a:schemeClr val="tx2">
                        <a:lumMod val="10000"/>
                        <a:lumOff val="90000"/>
                      </a:schemeClr>
                    </a:solidFill>
                  </a:tcPr>
                </a:tc>
                <a:extLst>
                  <a:ext uri="{0D108BD9-81ED-4DB2-BD59-A6C34878D82A}">
                    <a16:rowId xmlns:a16="http://schemas.microsoft.com/office/drawing/2014/main" val="1295449936"/>
                  </a:ext>
                </a:extLst>
              </a:tr>
              <a:tr h="423261">
                <a:tc>
                  <a:txBody>
                    <a:bodyPr/>
                    <a:lstStyle/>
                    <a:p>
                      <a:endParaRPr lang="fr-FR" sz="900"/>
                    </a:p>
                  </a:txBody>
                  <a:tcPr/>
                </a:tc>
                <a:tc>
                  <a:txBody>
                    <a:bodyPr/>
                    <a:lstStyle/>
                    <a:p>
                      <a:endParaRPr lang="fr-FR" sz="900" dirty="0"/>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extLst>
                  <a:ext uri="{0D108BD9-81ED-4DB2-BD59-A6C34878D82A}">
                    <a16:rowId xmlns:a16="http://schemas.microsoft.com/office/drawing/2014/main" val="1922874039"/>
                  </a:ext>
                </a:extLst>
              </a:tr>
            </a:tbl>
          </a:graphicData>
        </a:graphic>
      </p:graphicFrame>
    </p:spTree>
    <p:extLst>
      <p:ext uri="{BB962C8B-B14F-4D97-AF65-F5344CB8AC3E}">
        <p14:creationId xmlns:p14="http://schemas.microsoft.com/office/powerpoint/2010/main" val="36778408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EB110F-ACFB-EBB1-7328-0814373EC843}"/>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1CEF23FE-476B-7E2B-D642-13740C5D4DF4}"/>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ABAD6937-4D68-8F05-DF74-22223E751F44}"/>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BE451FC1-681E-949F-E86C-D1F2734BFEFC}"/>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MANDATAIRE : </a:t>
            </a:r>
            <a:r>
              <a:rPr lang="fr-FR" b="1" dirty="0">
                <a:solidFill>
                  <a:srgbClr val="FF0000"/>
                </a:solidFill>
              </a:rPr>
              <a:t>Compléter</a:t>
            </a:r>
            <a:r>
              <a:rPr lang="fr-FR" b="1" dirty="0">
                <a:solidFill>
                  <a:schemeClr val="bg1"/>
                </a:solidFill>
              </a:rPr>
              <a:t> </a:t>
            </a:r>
          </a:p>
        </p:txBody>
      </p:sp>
      <p:sp>
        <p:nvSpPr>
          <p:cNvPr id="9" name="ZoneTexte 8">
            <a:extLst>
              <a:ext uri="{FF2B5EF4-FFF2-40B4-BE49-F238E27FC236}">
                <a16:creationId xmlns:a16="http://schemas.microsoft.com/office/drawing/2014/main" id="{13D31D4B-B094-DB22-80C4-D9DF77BF148D}"/>
              </a:ext>
            </a:extLst>
          </p:cNvPr>
          <p:cNvSpPr txBox="1"/>
          <p:nvPr/>
        </p:nvSpPr>
        <p:spPr>
          <a:xfrm>
            <a:off x="284843" y="648091"/>
            <a:ext cx="2701060" cy="369332"/>
          </a:xfrm>
          <a:prstGeom prst="rect">
            <a:avLst/>
          </a:prstGeom>
          <a:noFill/>
        </p:spPr>
        <p:txBody>
          <a:bodyPr wrap="none" rtlCol="0">
            <a:spAutoFit/>
          </a:bodyPr>
          <a:lstStyle/>
          <a:p>
            <a:r>
              <a:rPr lang="fr-FR" dirty="0"/>
              <a:t>Référence Architecte n°3 </a:t>
            </a:r>
          </a:p>
        </p:txBody>
      </p:sp>
      <p:sp>
        <p:nvSpPr>
          <p:cNvPr id="11" name="Rectangle 10">
            <a:extLst>
              <a:ext uri="{FF2B5EF4-FFF2-40B4-BE49-F238E27FC236}">
                <a16:creationId xmlns:a16="http://schemas.microsoft.com/office/drawing/2014/main" id="{54EF3993-1CC7-5B63-3C76-6819BC4788F5}"/>
              </a:ext>
            </a:extLst>
          </p:cNvPr>
          <p:cNvSpPr/>
          <p:nvPr/>
        </p:nvSpPr>
        <p:spPr>
          <a:xfrm>
            <a:off x="284844" y="1017423"/>
            <a:ext cx="11622314" cy="3081048"/>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51438BB3-5328-0AEA-71EC-96C8DB80D06B}"/>
              </a:ext>
            </a:extLst>
          </p:cNvPr>
          <p:cNvSpPr/>
          <p:nvPr/>
        </p:nvSpPr>
        <p:spPr>
          <a:xfrm>
            <a:off x="6327914" y="4209148"/>
            <a:ext cx="5579244" cy="25263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3A010ECC-CA3C-6179-D85D-77D871CC07F3}"/>
              </a:ext>
            </a:extLst>
          </p:cNvPr>
          <p:cNvSpPr txBox="1"/>
          <p:nvPr/>
        </p:nvSpPr>
        <p:spPr>
          <a:xfrm>
            <a:off x="6385518" y="4290439"/>
            <a:ext cx="5464036" cy="276999"/>
          </a:xfrm>
          <a:prstGeom prst="rect">
            <a:avLst/>
          </a:prstGeom>
          <a:noFill/>
        </p:spPr>
        <p:txBody>
          <a:bodyPr wrap="square" rtlCol="0">
            <a:spAutoFit/>
          </a:bodyPr>
          <a:lstStyle/>
          <a:p>
            <a:r>
              <a:rPr lang="fr-FR" sz="1200" b="1" u="sng" dirty="0">
                <a:solidFill>
                  <a:srgbClr val="FF0000"/>
                </a:solidFill>
              </a:rPr>
              <a:t>Justifier ici la référence présentée au regard du projet : </a:t>
            </a:r>
          </a:p>
        </p:txBody>
      </p:sp>
      <p:sp>
        <p:nvSpPr>
          <p:cNvPr id="14" name="ZoneTexte 13">
            <a:extLst>
              <a:ext uri="{FF2B5EF4-FFF2-40B4-BE49-F238E27FC236}">
                <a16:creationId xmlns:a16="http://schemas.microsoft.com/office/drawing/2014/main" id="{4FFE8333-9A74-5C4C-FA60-98DF734B96DD}"/>
              </a:ext>
            </a:extLst>
          </p:cNvPr>
          <p:cNvSpPr txBox="1"/>
          <p:nvPr/>
        </p:nvSpPr>
        <p:spPr>
          <a:xfrm>
            <a:off x="284842" y="1078566"/>
            <a:ext cx="5464036" cy="276999"/>
          </a:xfrm>
          <a:prstGeom prst="rect">
            <a:avLst/>
          </a:prstGeom>
          <a:noFill/>
        </p:spPr>
        <p:txBody>
          <a:bodyPr wrap="square" rtlCol="0">
            <a:spAutoFit/>
          </a:bodyPr>
          <a:lstStyle/>
          <a:p>
            <a:r>
              <a:rPr lang="fr-FR" sz="1200" b="1" u="sng" dirty="0">
                <a:solidFill>
                  <a:srgbClr val="FF0000"/>
                </a:solidFill>
              </a:rPr>
              <a:t>Insérer ici les images / photographies de la référence :</a:t>
            </a:r>
          </a:p>
        </p:txBody>
      </p:sp>
      <p:sp>
        <p:nvSpPr>
          <p:cNvPr id="15" name="ZoneTexte 14">
            <a:extLst>
              <a:ext uri="{FF2B5EF4-FFF2-40B4-BE49-F238E27FC236}">
                <a16:creationId xmlns:a16="http://schemas.microsoft.com/office/drawing/2014/main" id="{9E09423C-1293-CF66-3776-7C2C6878F119}"/>
              </a:ext>
            </a:extLst>
          </p:cNvPr>
          <p:cNvSpPr txBox="1"/>
          <p:nvPr/>
        </p:nvSpPr>
        <p:spPr>
          <a:xfrm>
            <a:off x="342446" y="4070648"/>
            <a:ext cx="5464036" cy="276999"/>
          </a:xfrm>
          <a:prstGeom prst="rect">
            <a:avLst/>
          </a:prstGeom>
          <a:noFill/>
        </p:spPr>
        <p:txBody>
          <a:bodyPr wrap="square" rtlCol="0">
            <a:spAutoFit/>
          </a:bodyPr>
          <a:lstStyle/>
          <a:p>
            <a:r>
              <a:rPr lang="fr-FR" sz="1200" b="1" u="sng" dirty="0">
                <a:solidFill>
                  <a:srgbClr val="FF0000"/>
                </a:solidFill>
              </a:rPr>
              <a:t>Compléter le tableau ci-dessous : </a:t>
            </a:r>
          </a:p>
        </p:txBody>
      </p:sp>
      <p:sp>
        <p:nvSpPr>
          <p:cNvPr id="16" name="ZoneTexte 15">
            <a:extLst>
              <a:ext uri="{FF2B5EF4-FFF2-40B4-BE49-F238E27FC236}">
                <a16:creationId xmlns:a16="http://schemas.microsoft.com/office/drawing/2014/main" id="{39DBA796-60F1-93D9-D8A4-D12F361FA8CA}"/>
              </a:ext>
            </a:extLst>
          </p:cNvPr>
          <p:cNvSpPr txBox="1"/>
          <p:nvPr/>
        </p:nvSpPr>
        <p:spPr>
          <a:xfrm>
            <a:off x="10603909" y="171869"/>
            <a:ext cx="1275127" cy="369332"/>
          </a:xfrm>
          <a:prstGeom prst="rect">
            <a:avLst/>
          </a:prstGeom>
          <a:noFill/>
        </p:spPr>
        <p:txBody>
          <a:bodyPr wrap="square" rtlCol="0">
            <a:spAutoFit/>
          </a:bodyPr>
          <a:lstStyle/>
          <a:p>
            <a:r>
              <a:rPr lang="fr-FR" dirty="0"/>
              <a:t>ONGLET 3</a:t>
            </a:r>
          </a:p>
        </p:txBody>
      </p:sp>
      <p:graphicFrame>
        <p:nvGraphicFramePr>
          <p:cNvPr id="2" name="Tableau 1">
            <a:extLst>
              <a:ext uri="{FF2B5EF4-FFF2-40B4-BE49-F238E27FC236}">
                <a16:creationId xmlns:a16="http://schemas.microsoft.com/office/drawing/2014/main" id="{81901554-653F-48EC-B5BF-43B63E35FC2B}"/>
              </a:ext>
            </a:extLst>
          </p:cNvPr>
          <p:cNvGraphicFramePr>
            <a:graphicFrameLocks noGrp="1"/>
          </p:cNvGraphicFramePr>
          <p:nvPr>
            <p:extLst>
              <p:ext uri="{D42A27DB-BD31-4B8C-83A1-F6EECF244321}">
                <p14:modId xmlns:p14="http://schemas.microsoft.com/office/powerpoint/2010/main" val="1069104442"/>
              </p:ext>
            </p:extLst>
          </p:nvPr>
        </p:nvGraphicFramePr>
        <p:xfrm>
          <a:off x="326259" y="4297974"/>
          <a:ext cx="5944051" cy="2546132"/>
        </p:xfrm>
        <a:graphic>
          <a:graphicData uri="http://schemas.openxmlformats.org/drawingml/2006/table">
            <a:tbl>
              <a:tblPr firstRow="1" bandRow="1">
                <a:tableStyleId>{5C22544A-7EE6-4342-B048-85BDC9FD1C3A}</a:tableStyleId>
              </a:tblPr>
              <a:tblGrid>
                <a:gridCol w="990675">
                  <a:extLst>
                    <a:ext uri="{9D8B030D-6E8A-4147-A177-3AD203B41FA5}">
                      <a16:colId xmlns:a16="http://schemas.microsoft.com/office/drawing/2014/main" val="2603325989"/>
                    </a:ext>
                  </a:extLst>
                </a:gridCol>
                <a:gridCol w="990675">
                  <a:extLst>
                    <a:ext uri="{9D8B030D-6E8A-4147-A177-3AD203B41FA5}">
                      <a16:colId xmlns:a16="http://schemas.microsoft.com/office/drawing/2014/main" val="872421786"/>
                    </a:ext>
                  </a:extLst>
                </a:gridCol>
                <a:gridCol w="990675">
                  <a:extLst>
                    <a:ext uri="{9D8B030D-6E8A-4147-A177-3AD203B41FA5}">
                      <a16:colId xmlns:a16="http://schemas.microsoft.com/office/drawing/2014/main" val="747158886"/>
                    </a:ext>
                  </a:extLst>
                </a:gridCol>
                <a:gridCol w="990675">
                  <a:extLst>
                    <a:ext uri="{9D8B030D-6E8A-4147-A177-3AD203B41FA5}">
                      <a16:colId xmlns:a16="http://schemas.microsoft.com/office/drawing/2014/main" val="2114239060"/>
                    </a:ext>
                  </a:extLst>
                </a:gridCol>
                <a:gridCol w="1003477">
                  <a:extLst>
                    <a:ext uri="{9D8B030D-6E8A-4147-A177-3AD203B41FA5}">
                      <a16:colId xmlns:a16="http://schemas.microsoft.com/office/drawing/2014/main" val="709249051"/>
                    </a:ext>
                  </a:extLst>
                </a:gridCol>
                <a:gridCol w="977874">
                  <a:extLst>
                    <a:ext uri="{9D8B030D-6E8A-4147-A177-3AD203B41FA5}">
                      <a16:colId xmlns:a16="http://schemas.microsoft.com/office/drawing/2014/main" val="1618671801"/>
                    </a:ext>
                  </a:extLst>
                </a:gridCol>
              </a:tblGrid>
              <a:tr h="235372">
                <a:tc>
                  <a:txBody>
                    <a:bodyPr/>
                    <a:lstStyle/>
                    <a:p>
                      <a:r>
                        <a:rPr lang="fr-FR" sz="1100" dirty="0"/>
                        <a:t>Intitulé</a:t>
                      </a:r>
                    </a:p>
                  </a:txBody>
                  <a:tcPr>
                    <a:solidFill>
                      <a:schemeClr val="accent4"/>
                    </a:solidFill>
                  </a:tcPr>
                </a:tc>
                <a:tc gridSpan="5">
                  <a:txBody>
                    <a:bodyPr/>
                    <a:lstStyle/>
                    <a:p>
                      <a:endParaRPr lang="fr-FR" sz="1100" dirty="0"/>
                    </a:p>
                  </a:txBody>
                  <a:tcPr>
                    <a:solidFill>
                      <a:schemeClr val="accent4"/>
                    </a:solidFill>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extLst>
                  <a:ext uri="{0D108BD9-81ED-4DB2-BD59-A6C34878D82A}">
                    <a16:rowId xmlns:a16="http://schemas.microsoft.com/office/drawing/2014/main" val="2720018228"/>
                  </a:ext>
                </a:extLst>
              </a:tr>
              <a:tr h="356770">
                <a:tc>
                  <a:txBody>
                    <a:bodyPr/>
                    <a:lstStyle/>
                    <a:p>
                      <a:pPr algn="ctr"/>
                      <a:r>
                        <a:rPr lang="fr-FR" sz="900" b="1" dirty="0"/>
                        <a:t>Lieu de réalisation</a:t>
                      </a:r>
                    </a:p>
                  </a:txBody>
                  <a:tcPr anchor="ctr">
                    <a:solidFill>
                      <a:schemeClr val="tx2">
                        <a:lumMod val="10000"/>
                        <a:lumOff val="90000"/>
                      </a:schemeClr>
                    </a:solidFill>
                  </a:tcPr>
                </a:tc>
                <a:tc>
                  <a:txBody>
                    <a:bodyPr/>
                    <a:lstStyle/>
                    <a:p>
                      <a:pPr algn="ctr"/>
                      <a:r>
                        <a:rPr lang="fr-FR" sz="900" b="1" dirty="0"/>
                        <a:t>Programme</a:t>
                      </a:r>
                    </a:p>
                  </a:txBody>
                  <a:tcPr anchor="ctr">
                    <a:solidFill>
                      <a:schemeClr val="tx2">
                        <a:lumMod val="10000"/>
                        <a:lumOff val="90000"/>
                      </a:schemeClr>
                    </a:solidFill>
                  </a:tcPr>
                </a:tc>
                <a:tc>
                  <a:txBody>
                    <a:bodyPr/>
                    <a:lstStyle/>
                    <a:p>
                      <a:pPr algn="ctr"/>
                      <a:r>
                        <a:rPr lang="fr-FR" sz="900" b="1" dirty="0"/>
                        <a:t>MOA</a:t>
                      </a:r>
                    </a:p>
                  </a:txBody>
                  <a:tcPr anchor="ctr">
                    <a:solidFill>
                      <a:schemeClr val="tx2">
                        <a:lumMod val="10000"/>
                        <a:lumOff val="90000"/>
                      </a:schemeClr>
                    </a:solidFill>
                  </a:tcPr>
                </a:tc>
                <a:tc>
                  <a:txBody>
                    <a:bodyPr/>
                    <a:lstStyle/>
                    <a:p>
                      <a:pPr algn="ctr"/>
                      <a:r>
                        <a:rPr lang="fr-FR" sz="900" b="1" dirty="0"/>
                        <a:t>SDP (si projet mixte rénovation/neuf préciser la SDP respective)</a:t>
                      </a:r>
                    </a:p>
                  </a:txBody>
                  <a:tcPr anchor="ctr">
                    <a:solidFill>
                      <a:schemeClr val="tx2">
                        <a:lumMod val="10000"/>
                        <a:lumOff val="90000"/>
                      </a:schemeClr>
                    </a:solidFill>
                  </a:tcPr>
                </a:tc>
                <a:tc>
                  <a:txBody>
                    <a:bodyPr/>
                    <a:lstStyle/>
                    <a:p>
                      <a:pPr algn="ctr"/>
                      <a:r>
                        <a:rPr lang="fr-FR" sz="900" b="1" dirty="0"/>
                        <a:t>Montant de travaux € HT</a:t>
                      </a:r>
                    </a:p>
                  </a:txBody>
                  <a:tcPr anchor="ctr">
                    <a:solidFill>
                      <a:schemeClr val="tx2">
                        <a:lumMod val="10000"/>
                        <a:lumOff val="90000"/>
                      </a:schemeClr>
                    </a:solidFill>
                  </a:tcPr>
                </a:tc>
                <a:tc>
                  <a:txBody>
                    <a:bodyPr/>
                    <a:lstStyle/>
                    <a:p>
                      <a:pPr algn="ctr"/>
                      <a:r>
                        <a:rPr lang="fr-FR" sz="900" b="1" dirty="0"/>
                        <a:t>Avancement du projet </a:t>
                      </a:r>
                    </a:p>
                  </a:txBody>
                  <a:tcPr anchor="ctr">
                    <a:solidFill>
                      <a:schemeClr val="tx2">
                        <a:lumMod val="10000"/>
                        <a:lumOff val="90000"/>
                      </a:schemeClr>
                    </a:solidFill>
                  </a:tcPr>
                </a:tc>
                <a:extLst>
                  <a:ext uri="{0D108BD9-81ED-4DB2-BD59-A6C34878D82A}">
                    <a16:rowId xmlns:a16="http://schemas.microsoft.com/office/drawing/2014/main" val="2242271367"/>
                  </a:ext>
                </a:extLst>
              </a:tr>
              <a:tr h="464304">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tc>
                  <a:txBody>
                    <a:bodyPr/>
                    <a:lstStyle/>
                    <a:p>
                      <a:endParaRPr lang="fr-FR" sz="900" dirty="0"/>
                    </a:p>
                  </a:txBody>
                  <a:tcPr/>
                </a:tc>
                <a:extLst>
                  <a:ext uri="{0D108BD9-81ED-4DB2-BD59-A6C34878D82A}">
                    <a16:rowId xmlns:a16="http://schemas.microsoft.com/office/drawing/2014/main" val="3941022296"/>
                  </a:ext>
                </a:extLst>
              </a:tr>
              <a:tr h="485087">
                <a:tc>
                  <a:txBody>
                    <a:bodyPr/>
                    <a:lstStyle/>
                    <a:p>
                      <a:pPr algn="ctr"/>
                      <a:r>
                        <a:rPr lang="fr-FR" sz="900" b="1" dirty="0"/>
                        <a:t>Rôle dans l’opération</a:t>
                      </a:r>
                    </a:p>
                  </a:txBody>
                  <a:tcPr anchor="ctr">
                    <a:solidFill>
                      <a:schemeClr val="tx2">
                        <a:lumMod val="10000"/>
                        <a:lumOff val="90000"/>
                      </a:schemeClr>
                    </a:solidFill>
                  </a:tcPr>
                </a:tc>
                <a:tc>
                  <a:txBody>
                    <a:bodyPr/>
                    <a:lstStyle/>
                    <a:p>
                      <a:pPr algn="ctr"/>
                      <a:r>
                        <a:rPr lang="fr-FR" sz="900" b="1" dirty="0"/>
                        <a:t>Nom du mandataire </a:t>
                      </a:r>
                    </a:p>
                  </a:txBody>
                  <a:tcPr anchor="ctr">
                    <a:solidFill>
                      <a:schemeClr val="tx2">
                        <a:lumMod val="10000"/>
                        <a:lumOff val="90000"/>
                      </a:schemeClr>
                    </a:solidFill>
                  </a:tcPr>
                </a:tc>
                <a:tc>
                  <a:txBody>
                    <a:bodyPr/>
                    <a:lstStyle/>
                    <a:p>
                      <a:pPr algn="ctr"/>
                      <a:r>
                        <a:rPr lang="fr-FR" sz="900" b="1" dirty="0"/>
                        <a:t>Milieu Universitaire</a:t>
                      </a:r>
                    </a:p>
                  </a:txBody>
                  <a:tcPr anchor="ctr">
                    <a:solidFill>
                      <a:schemeClr val="tx2">
                        <a:lumMod val="10000"/>
                        <a:lumOff val="90000"/>
                      </a:schemeClr>
                    </a:solidFill>
                  </a:tcPr>
                </a:tc>
                <a:tc>
                  <a:txBody>
                    <a:bodyPr/>
                    <a:lstStyle/>
                    <a:p>
                      <a:pPr algn="ctr"/>
                      <a:r>
                        <a:rPr lang="fr-FR" sz="900" b="1" dirty="0"/>
                        <a:t>Rénovation</a:t>
                      </a:r>
                    </a:p>
                  </a:txBody>
                  <a:tcPr anchor="ctr">
                    <a:solidFill>
                      <a:schemeClr val="tx2">
                        <a:lumMod val="10000"/>
                        <a:lumOff val="90000"/>
                      </a:schemeClr>
                    </a:solidFill>
                  </a:tcPr>
                </a:tc>
                <a:tc>
                  <a:txBody>
                    <a:bodyPr/>
                    <a:lstStyle/>
                    <a:p>
                      <a:pPr algn="ctr"/>
                      <a:r>
                        <a:rPr lang="fr-FR" sz="900" b="1" dirty="0"/>
                        <a:t>Rénovation énergétique</a:t>
                      </a:r>
                    </a:p>
                  </a:txBody>
                  <a:tcPr anchor="ctr">
                    <a:solidFill>
                      <a:schemeClr val="tx2">
                        <a:lumMod val="10000"/>
                        <a:lumOff val="90000"/>
                      </a:schemeClr>
                    </a:solidFill>
                  </a:tcPr>
                </a:tc>
                <a:tc>
                  <a:txBody>
                    <a:bodyPr/>
                    <a:lstStyle/>
                    <a:p>
                      <a:pPr algn="ctr"/>
                      <a:r>
                        <a:rPr lang="fr-FR" sz="900" b="1" dirty="0"/>
                        <a:t>En site occupé</a:t>
                      </a:r>
                    </a:p>
                  </a:txBody>
                  <a:tcPr anchor="ctr">
                    <a:solidFill>
                      <a:schemeClr val="tx2">
                        <a:lumMod val="10000"/>
                        <a:lumOff val="90000"/>
                      </a:schemeClr>
                    </a:solidFill>
                  </a:tcPr>
                </a:tc>
                <a:extLst>
                  <a:ext uri="{0D108BD9-81ED-4DB2-BD59-A6C34878D82A}">
                    <a16:rowId xmlns:a16="http://schemas.microsoft.com/office/drawing/2014/main" val="1295449936"/>
                  </a:ext>
                </a:extLst>
              </a:tr>
              <a:tr h="423261">
                <a:tc>
                  <a:txBody>
                    <a:bodyPr/>
                    <a:lstStyle/>
                    <a:p>
                      <a:endParaRPr lang="fr-FR" sz="900"/>
                    </a:p>
                  </a:txBody>
                  <a:tcPr/>
                </a:tc>
                <a:tc>
                  <a:txBody>
                    <a:bodyPr/>
                    <a:lstStyle/>
                    <a:p>
                      <a:endParaRPr lang="fr-FR" sz="900" dirty="0"/>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tc>
                  <a:txBody>
                    <a:bodyPr/>
                    <a:lstStyle/>
                    <a:p>
                      <a:pPr algn="ctr"/>
                      <a:r>
                        <a:rPr lang="fr-FR" sz="900" dirty="0"/>
                        <a:t>Oui / non </a:t>
                      </a:r>
                    </a:p>
                  </a:txBody>
                  <a:tcPr/>
                </a:tc>
                <a:extLst>
                  <a:ext uri="{0D108BD9-81ED-4DB2-BD59-A6C34878D82A}">
                    <a16:rowId xmlns:a16="http://schemas.microsoft.com/office/drawing/2014/main" val="1922874039"/>
                  </a:ext>
                </a:extLst>
              </a:tr>
            </a:tbl>
          </a:graphicData>
        </a:graphic>
      </p:graphicFrame>
    </p:spTree>
    <p:extLst>
      <p:ext uri="{BB962C8B-B14F-4D97-AF65-F5344CB8AC3E}">
        <p14:creationId xmlns:p14="http://schemas.microsoft.com/office/powerpoint/2010/main" val="3875307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08DEEC-DB8F-2976-73F6-541C20AAD7DD}"/>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63C2FF2F-CBE0-E620-B214-BFE0DDF065A4}"/>
              </a:ext>
            </a:extLst>
          </p:cNvPr>
          <p:cNvSpPr/>
          <p:nvPr/>
        </p:nvSpPr>
        <p:spPr>
          <a:xfrm>
            <a:off x="342900" y="122464"/>
            <a:ext cx="11470821" cy="473529"/>
          </a:xfrm>
          <a:prstGeom prst="rect">
            <a:avLst/>
          </a:prstGeom>
          <a:solidFill>
            <a:schemeClr val="accent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622EAE0B-E0F1-942B-3BE8-25735192C236}"/>
              </a:ext>
            </a:extLst>
          </p:cNvPr>
          <p:cNvSpPr txBox="1"/>
          <p:nvPr/>
        </p:nvSpPr>
        <p:spPr>
          <a:xfrm>
            <a:off x="480786" y="174562"/>
            <a:ext cx="797013" cy="369332"/>
          </a:xfrm>
          <a:prstGeom prst="rect">
            <a:avLst/>
          </a:prstGeom>
          <a:noFill/>
        </p:spPr>
        <p:txBody>
          <a:bodyPr wrap="none" rtlCol="0">
            <a:spAutoFit/>
          </a:bodyPr>
          <a:lstStyle/>
          <a:p>
            <a:r>
              <a:rPr lang="fr-FR" dirty="0"/>
              <a:t>PLI n° </a:t>
            </a:r>
          </a:p>
        </p:txBody>
      </p:sp>
      <p:sp>
        <p:nvSpPr>
          <p:cNvPr id="6" name="ZoneTexte 5">
            <a:extLst>
              <a:ext uri="{FF2B5EF4-FFF2-40B4-BE49-F238E27FC236}">
                <a16:creationId xmlns:a16="http://schemas.microsoft.com/office/drawing/2014/main" id="{82453FA2-77AD-ABD5-6016-BDC40B0F55A1}"/>
              </a:ext>
            </a:extLst>
          </p:cNvPr>
          <p:cNvSpPr txBox="1"/>
          <p:nvPr/>
        </p:nvSpPr>
        <p:spPr>
          <a:xfrm>
            <a:off x="3311071" y="174562"/>
            <a:ext cx="4649108" cy="369332"/>
          </a:xfrm>
          <a:prstGeom prst="rect">
            <a:avLst/>
          </a:prstGeom>
          <a:noFill/>
        </p:spPr>
        <p:txBody>
          <a:bodyPr wrap="square" rtlCol="0">
            <a:spAutoFit/>
          </a:bodyPr>
          <a:lstStyle/>
          <a:p>
            <a:r>
              <a:rPr lang="fr-FR" b="1" dirty="0">
                <a:solidFill>
                  <a:schemeClr val="bg1"/>
                </a:solidFill>
              </a:rPr>
              <a:t>MANDATAIRE : </a:t>
            </a:r>
            <a:r>
              <a:rPr lang="fr-FR" b="1" dirty="0">
                <a:solidFill>
                  <a:srgbClr val="FF0000"/>
                </a:solidFill>
              </a:rPr>
              <a:t>Compléter</a:t>
            </a:r>
            <a:r>
              <a:rPr lang="fr-FR" b="1" dirty="0">
                <a:solidFill>
                  <a:schemeClr val="bg1"/>
                </a:solidFill>
              </a:rPr>
              <a:t> </a:t>
            </a:r>
          </a:p>
        </p:txBody>
      </p:sp>
      <p:sp>
        <p:nvSpPr>
          <p:cNvPr id="9" name="ZoneTexte 8">
            <a:extLst>
              <a:ext uri="{FF2B5EF4-FFF2-40B4-BE49-F238E27FC236}">
                <a16:creationId xmlns:a16="http://schemas.microsoft.com/office/drawing/2014/main" id="{A94C519B-1343-A3DF-8F5C-1787D471DB25}"/>
              </a:ext>
            </a:extLst>
          </p:cNvPr>
          <p:cNvSpPr txBox="1"/>
          <p:nvPr/>
        </p:nvSpPr>
        <p:spPr>
          <a:xfrm>
            <a:off x="284843" y="648091"/>
            <a:ext cx="8744125" cy="369332"/>
          </a:xfrm>
          <a:prstGeom prst="rect">
            <a:avLst/>
          </a:prstGeom>
          <a:noFill/>
        </p:spPr>
        <p:txBody>
          <a:bodyPr wrap="none" rtlCol="0">
            <a:spAutoFit/>
          </a:bodyPr>
          <a:lstStyle/>
          <a:p>
            <a:r>
              <a:rPr lang="fr-FR" dirty="0"/>
              <a:t>Référence projet à fort enjeux environnementaux et sociétaux  n°4 – Bureau étude QEB </a:t>
            </a:r>
          </a:p>
        </p:txBody>
      </p:sp>
      <p:sp>
        <p:nvSpPr>
          <p:cNvPr id="11" name="Rectangle 10">
            <a:extLst>
              <a:ext uri="{FF2B5EF4-FFF2-40B4-BE49-F238E27FC236}">
                <a16:creationId xmlns:a16="http://schemas.microsoft.com/office/drawing/2014/main" id="{74061555-93E6-BF5A-30EA-2DF88EA13513}"/>
              </a:ext>
            </a:extLst>
          </p:cNvPr>
          <p:cNvSpPr/>
          <p:nvPr/>
        </p:nvSpPr>
        <p:spPr>
          <a:xfrm>
            <a:off x="284844" y="1017423"/>
            <a:ext cx="11622314" cy="293317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a:extLst>
              <a:ext uri="{FF2B5EF4-FFF2-40B4-BE49-F238E27FC236}">
                <a16:creationId xmlns:a16="http://schemas.microsoft.com/office/drawing/2014/main" id="{82E9BF10-7D85-381B-92A8-EE587DC5BE99}"/>
              </a:ext>
            </a:extLst>
          </p:cNvPr>
          <p:cNvSpPr/>
          <p:nvPr/>
        </p:nvSpPr>
        <p:spPr>
          <a:xfrm>
            <a:off x="6613236" y="4077285"/>
            <a:ext cx="5265800" cy="2526387"/>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a:extLst>
              <a:ext uri="{FF2B5EF4-FFF2-40B4-BE49-F238E27FC236}">
                <a16:creationId xmlns:a16="http://schemas.microsoft.com/office/drawing/2014/main" id="{3963B85B-D24D-A4DE-D5FC-DE40FDBA8CAD}"/>
              </a:ext>
            </a:extLst>
          </p:cNvPr>
          <p:cNvSpPr txBox="1"/>
          <p:nvPr/>
        </p:nvSpPr>
        <p:spPr>
          <a:xfrm>
            <a:off x="6677890" y="4158576"/>
            <a:ext cx="5143541" cy="761747"/>
          </a:xfrm>
          <a:prstGeom prst="rect">
            <a:avLst/>
          </a:prstGeom>
          <a:noFill/>
        </p:spPr>
        <p:txBody>
          <a:bodyPr wrap="square" rtlCol="0">
            <a:spAutoFit/>
          </a:bodyPr>
          <a:lstStyle/>
          <a:p>
            <a:r>
              <a:rPr lang="fr-FR" sz="1200" b="1" u="sng" dirty="0">
                <a:solidFill>
                  <a:srgbClr val="FF0000"/>
                </a:solidFill>
              </a:rPr>
              <a:t>Justifier ici la référence présentée au regard du projet :</a:t>
            </a:r>
          </a:p>
          <a:p>
            <a:r>
              <a:rPr lang="fr-FR" sz="1000" dirty="0">
                <a:solidFill>
                  <a:srgbClr val="FF0000"/>
                </a:solidFill>
              </a:rPr>
              <a:t>Pour rappel il est attendu une présentation détaillée de la référence, permettant de juger des qualités du projet au regard des enjeux environnementaux et sociétaux (en fonction de l’enjeu mis en avant le candidat devra expliciter les cibles atteintes)  </a:t>
            </a:r>
            <a:endParaRPr lang="fr-FR" sz="1100" dirty="0">
              <a:solidFill>
                <a:srgbClr val="FF0000"/>
              </a:solidFill>
            </a:endParaRPr>
          </a:p>
        </p:txBody>
      </p:sp>
      <p:sp>
        <p:nvSpPr>
          <p:cNvPr id="14" name="ZoneTexte 13">
            <a:extLst>
              <a:ext uri="{FF2B5EF4-FFF2-40B4-BE49-F238E27FC236}">
                <a16:creationId xmlns:a16="http://schemas.microsoft.com/office/drawing/2014/main" id="{F0184454-AD19-259C-082C-149323BDC037}"/>
              </a:ext>
            </a:extLst>
          </p:cNvPr>
          <p:cNvSpPr txBox="1"/>
          <p:nvPr/>
        </p:nvSpPr>
        <p:spPr>
          <a:xfrm>
            <a:off x="284842" y="1078566"/>
            <a:ext cx="5464036" cy="276999"/>
          </a:xfrm>
          <a:prstGeom prst="rect">
            <a:avLst/>
          </a:prstGeom>
          <a:noFill/>
        </p:spPr>
        <p:txBody>
          <a:bodyPr wrap="square" rtlCol="0">
            <a:spAutoFit/>
          </a:bodyPr>
          <a:lstStyle/>
          <a:p>
            <a:r>
              <a:rPr lang="fr-FR" sz="1200" b="1" u="sng" dirty="0">
                <a:solidFill>
                  <a:srgbClr val="FF0000"/>
                </a:solidFill>
              </a:rPr>
              <a:t>Insérer ici les images / photographies de la référence :</a:t>
            </a:r>
          </a:p>
        </p:txBody>
      </p:sp>
      <p:sp>
        <p:nvSpPr>
          <p:cNvPr id="15" name="ZoneTexte 14">
            <a:extLst>
              <a:ext uri="{FF2B5EF4-FFF2-40B4-BE49-F238E27FC236}">
                <a16:creationId xmlns:a16="http://schemas.microsoft.com/office/drawing/2014/main" id="{353A9312-8650-DF29-D946-B6B646296CF9}"/>
              </a:ext>
            </a:extLst>
          </p:cNvPr>
          <p:cNvSpPr txBox="1"/>
          <p:nvPr/>
        </p:nvSpPr>
        <p:spPr>
          <a:xfrm>
            <a:off x="314324" y="3938785"/>
            <a:ext cx="5464036" cy="276999"/>
          </a:xfrm>
          <a:prstGeom prst="rect">
            <a:avLst/>
          </a:prstGeom>
          <a:noFill/>
        </p:spPr>
        <p:txBody>
          <a:bodyPr wrap="square" rtlCol="0">
            <a:spAutoFit/>
          </a:bodyPr>
          <a:lstStyle/>
          <a:p>
            <a:r>
              <a:rPr lang="fr-FR" sz="1200" b="1" u="sng" dirty="0">
                <a:solidFill>
                  <a:srgbClr val="FF0000"/>
                </a:solidFill>
              </a:rPr>
              <a:t>Compléter le tableau ci-dessous : </a:t>
            </a:r>
          </a:p>
        </p:txBody>
      </p:sp>
      <p:sp>
        <p:nvSpPr>
          <p:cNvPr id="2" name="ZoneTexte 1">
            <a:extLst>
              <a:ext uri="{FF2B5EF4-FFF2-40B4-BE49-F238E27FC236}">
                <a16:creationId xmlns:a16="http://schemas.microsoft.com/office/drawing/2014/main" id="{4F7B745E-4501-F8E5-6302-C9057C35E64B}"/>
              </a:ext>
            </a:extLst>
          </p:cNvPr>
          <p:cNvSpPr txBox="1"/>
          <p:nvPr/>
        </p:nvSpPr>
        <p:spPr>
          <a:xfrm>
            <a:off x="10603909" y="171869"/>
            <a:ext cx="1275127" cy="369332"/>
          </a:xfrm>
          <a:prstGeom prst="rect">
            <a:avLst/>
          </a:prstGeom>
          <a:noFill/>
        </p:spPr>
        <p:txBody>
          <a:bodyPr wrap="square" rtlCol="0">
            <a:spAutoFit/>
          </a:bodyPr>
          <a:lstStyle/>
          <a:p>
            <a:r>
              <a:rPr lang="fr-FR" dirty="0"/>
              <a:t>ONGLET 3</a:t>
            </a:r>
          </a:p>
        </p:txBody>
      </p:sp>
      <p:graphicFrame>
        <p:nvGraphicFramePr>
          <p:cNvPr id="7" name="Tableau 6">
            <a:extLst>
              <a:ext uri="{FF2B5EF4-FFF2-40B4-BE49-F238E27FC236}">
                <a16:creationId xmlns:a16="http://schemas.microsoft.com/office/drawing/2014/main" id="{4EAC0512-C315-0878-72AA-B585D6E91C2B}"/>
              </a:ext>
            </a:extLst>
          </p:cNvPr>
          <p:cNvGraphicFramePr>
            <a:graphicFrameLocks noGrp="1"/>
          </p:cNvGraphicFramePr>
          <p:nvPr>
            <p:extLst>
              <p:ext uri="{D42A27DB-BD31-4B8C-83A1-F6EECF244321}">
                <p14:modId xmlns:p14="http://schemas.microsoft.com/office/powerpoint/2010/main" val="3749493414"/>
              </p:ext>
            </p:extLst>
          </p:nvPr>
        </p:nvGraphicFramePr>
        <p:xfrm>
          <a:off x="298136" y="4156875"/>
          <a:ext cx="6195026" cy="2447072"/>
        </p:xfrm>
        <a:graphic>
          <a:graphicData uri="http://schemas.openxmlformats.org/drawingml/2006/table">
            <a:tbl>
              <a:tblPr firstRow="1" bandRow="1">
                <a:tableStyleId>{5C22544A-7EE6-4342-B048-85BDC9FD1C3A}</a:tableStyleId>
              </a:tblPr>
              <a:tblGrid>
                <a:gridCol w="886640">
                  <a:extLst>
                    <a:ext uri="{9D8B030D-6E8A-4147-A177-3AD203B41FA5}">
                      <a16:colId xmlns:a16="http://schemas.microsoft.com/office/drawing/2014/main" val="2603325989"/>
                    </a:ext>
                  </a:extLst>
                </a:gridCol>
                <a:gridCol w="886640">
                  <a:extLst>
                    <a:ext uri="{9D8B030D-6E8A-4147-A177-3AD203B41FA5}">
                      <a16:colId xmlns:a16="http://schemas.microsoft.com/office/drawing/2014/main" val="872421786"/>
                    </a:ext>
                  </a:extLst>
                </a:gridCol>
                <a:gridCol w="886640">
                  <a:extLst>
                    <a:ext uri="{9D8B030D-6E8A-4147-A177-3AD203B41FA5}">
                      <a16:colId xmlns:a16="http://schemas.microsoft.com/office/drawing/2014/main" val="747158886"/>
                    </a:ext>
                  </a:extLst>
                </a:gridCol>
                <a:gridCol w="886640">
                  <a:extLst>
                    <a:ext uri="{9D8B030D-6E8A-4147-A177-3AD203B41FA5}">
                      <a16:colId xmlns:a16="http://schemas.microsoft.com/office/drawing/2014/main" val="2114239060"/>
                    </a:ext>
                  </a:extLst>
                </a:gridCol>
                <a:gridCol w="898098">
                  <a:extLst>
                    <a:ext uri="{9D8B030D-6E8A-4147-A177-3AD203B41FA5}">
                      <a16:colId xmlns:a16="http://schemas.microsoft.com/office/drawing/2014/main" val="709249051"/>
                    </a:ext>
                  </a:extLst>
                </a:gridCol>
                <a:gridCol w="875184">
                  <a:extLst>
                    <a:ext uri="{9D8B030D-6E8A-4147-A177-3AD203B41FA5}">
                      <a16:colId xmlns:a16="http://schemas.microsoft.com/office/drawing/2014/main" val="1618671801"/>
                    </a:ext>
                  </a:extLst>
                </a:gridCol>
                <a:gridCol w="875184">
                  <a:extLst>
                    <a:ext uri="{9D8B030D-6E8A-4147-A177-3AD203B41FA5}">
                      <a16:colId xmlns:a16="http://schemas.microsoft.com/office/drawing/2014/main" val="4145829895"/>
                    </a:ext>
                  </a:extLst>
                </a:gridCol>
              </a:tblGrid>
              <a:tr h="235372">
                <a:tc>
                  <a:txBody>
                    <a:bodyPr/>
                    <a:lstStyle/>
                    <a:p>
                      <a:r>
                        <a:rPr lang="fr-FR" sz="1050" dirty="0"/>
                        <a:t>Intitulé</a:t>
                      </a:r>
                    </a:p>
                  </a:txBody>
                  <a:tcPr>
                    <a:solidFill>
                      <a:schemeClr val="accent4"/>
                    </a:solidFill>
                  </a:tcPr>
                </a:tc>
                <a:tc gridSpan="5">
                  <a:txBody>
                    <a:bodyPr/>
                    <a:lstStyle/>
                    <a:p>
                      <a:endParaRPr lang="fr-FR" sz="1050" dirty="0"/>
                    </a:p>
                  </a:txBody>
                  <a:tcPr>
                    <a:solidFill>
                      <a:schemeClr val="accent4"/>
                    </a:solidFill>
                  </a:tcPr>
                </a:tc>
                <a:tc hMerge="1">
                  <a:txBody>
                    <a:bodyPr/>
                    <a:lstStyle/>
                    <a:p>
                      <a:endParaRPr lang="fr-FR" dirty="0"/>
                    </a:p>
                  </a:txBody>
                  <a:tcPr/>
                </a:tc>
                <a:tc hMerge="1">
                  <a:txBody>
                    <a:bodyPr/>
                    <a:lstStyle/>
                    <a:p>
                      <a:endParaRPr lang="fr-FR" dirty="0"/>
                    </a:p>
                  </a:txBody>
                  <a:tcPr/>
                </a:tc>
                <a:tc hMerge="1">
                  <a:txBody>
                    <a:bodyPr/>
                    <a:lstStyle/>
                    <a:p>
                      <a:endParaRPr lang="fr-FR"/>
                    </a:p>
                  </a:txBody>
                  <a:tcPr/>
                </a:tc>
                <a:tc hMerge="1">
                  <a:txBody>
                    <a:bodyPr/>
                    <a:lstStyle/>
                    <a:p>
                      <a:endParaRPr lang="fr-FR" dirty="0"/>
                    </a:p>
                  </a:txBody>
                  <a:tcPr/>
                </a:tc>
                <a:tc>
                  <a:txBody>
                    <a:bodyPr/>
                    <a:lstStyle/>
                    <a:p>
                      <a:endParaRPr lang="fr-FR" sz="1050" dirty="0"/>
                    </a:p>
                  </a:txBody>
                  <a:tcPr>
                    <a:solidFill>
                      <a:schemeClr val="accent4"/>
                    </a:solidFill>
                  </a:tcPr>
                </a:tc>
                <a:extLst>
                  <a:ext uri="{0D108BD9-81ED-4DB2-BD59-A6C34878D82A}">
                    <a16:rowId xmlns:a16="http://schemas.microsoft.com/office/drawing/2014/main" val="2720018228"/>
                  </a:ext>
                </a:extLst>
              </a:tr>
              <a:tr h="356770">
                <a:tc>
                  <a:txBody>
                    <a:bodyPr/>
                    <a:lstStyle/>
                    <a:p>
                      <a:pPr algn="ctr"/>
                      <a:r>
                        <a:rPr lang="fr-FR" sz="800" b="1" dirty="0"/>
                        <a:t>Lieu de réalisation</a:t>
                      </a:r>
                    </a:p>
                  </a:txBody>
                  <a:tcPr anchor="ctr">
                    <a:solidFill>
                      <a:schemeClr val="tx2">
                        <a:lumMod val="10000"/>
                        <a:lumOff val="90000"/>
                      </a:schemeClr>
                    </a:solidFill>
                  </a:tcPr>
                </a:tc>
                <a:tc>
                  <a:txBody>
                    <a:bodyPr/>
                    <a:lstStyle/>
                    <a:p>
                      <a:pPr algn="ctr"/>
                      <a:r>
                        <a:rPr lang="fr-FR" sz="800" b="1" dirty="0"/>
                        <a:t>Programme</a:t>
                      </a:r>
                    </a:p>
                  </a:txBody>
                  <a:tcPr anchor="ctr">
                    <a:solidFill>
                      <a:schemeClr val="tx2">
                        <a:lumMod val="10000"/>
                        <a:lumOff val="90000"/>
                      </a:schemeClr>
                    </a:solidFill>
                  </a:tcPr>
                </a:tc>
                <a:tc>
                  <a:txBody>
                    <a:bodyPr/>
                    <a:lstStyle/>
                    <a:p>
                      <a:pPr algn="ctr"/>
                      <a:r>
                        <a:rPr lang="fr-FR" sz="800" b="1" dirty="0"/>
                        <a:t>MOA</a:t>
                      </a:r>
                    </a:p>
                  </a:txBody>
                  <a:tcPr anchor="ctr">
                    <a:solidFill>
                      <a:schemeClr val="tx2">
                        <a:lumMod val="10000"/>
                        <a:lumOff val="90000"/>
                      </a:schemeClr>
                    </a:solidFill>
                  </a:tcPr>
                </a:tc>
                <a:tc>
                  <a:txBody>
                    <a:bodyPr/>
                    <a:lstStyle/>
                    <a:p>
                      <a:pPr algn="ctr"/>
                      <a:r>
                        <a:rPr lang="fr-FR" sz="800" b="1" dirty="0"/>
                        <a:t>SDP (si projet mixte rénovation/neuf préciser la SDP respective)</a:t>
                      </a:r>
                    </a:p>
                  </a:txBody>
                  <a:tcPr anchor="ctr">
                    <a:solidFill>
                      <a:schemeClr val="tx2">
                        <a:lumMod val="10000"/>
                        <a:lumOff val="90000"/>
                      </a:schemeClr>
                    </a:solidFill>
                  </a:tcPr>
                </a:tc>
                <a:tc>
                  <a:txBody>
                    <a:bodyPr/>
                    <a:lstStyle/>
                    <a:p>
                      <a:pPr algn="ctr"/>
                      <a:r>
                        <a:rPr lang="fr-FR" sz="800" b="1" dirty="0"/>
                        <a:t>Montant de travaux € HT</a:t>
                      </a:r>
                    </a:p>
                  </a:txBody>
                  <a:tcPr anchor="ctr">
                    <a:solidFill>
                      <a:schemeClr val="tx2">
                        <a:lumMod val="10000"/>
                        <a:lumOff val="90000"/>
                      </a:schemeClr>
                    </a:solidFill>
                  </a:tcPr>
                </a:tc>
                <a:tc>
                  <a:txBody>
                    <a:bodyPr/>
                    <a:lstStyle/>
                    <a:p>
                      <a:pPr algn="ctr"/>
                      <a:r>
                        <a:rPr lang="fr-FR" sz="800" b="1" dirty="0"/>
                        <a:t>Avancement du projet </a:t>
                      </a:r>
                    </a:p>
                  </a:txBody>
                  <a:tcPr anchor="ctr">
                    <a:solidFill>
                      <a:schemeClr val="tx2">
                        <a:lumMod val="10000"/>
                        <a:lumOff val="90000"/>
                      </a:schemeClr>
                    </a:solidFill>
                  </a:tcPr>
                </a:tc>
                <a:tc>
                  <a:txBody>
                    <a:bodyPr/>
                    <a:lstStyle/>
                    <a:p>
                      <a:pPr algn="ctr"/>
                      <a:r>
                        <a:rPr lang="fr-FR" sz="800" b="1" dirty="0"/>
                        <a:t>Labels visés / objectifs cibles atteints</a:t>
                      </a:r>
                    </a:p>
                  </a:txBody>
                  <a:tcPr anchor="ctr">
                    <a:solidFill>
                      <a:schemeClr val="tx2">
                        <a:lumMod val="10000"/>
                        <a:lumOff val="90000"/>
                      </a:schemeClr>
                    </a:solidFill>
                  </a:tcPr>
                </a:tc>
                <a:extLst>
                  <a:ext uri="{0D108BD9-81ED-4DB2-BD59-A6C34878D82A}">
                    <a16:rowId xmlns:a16="http://schemas.microsoft.com/office/drawing/2014/main" val="2242271367"/>
                  </a:ext>
                </a:extLst>
              </a:tr>
              <a:tr h="464304">
                <a:tc>
                  <a:txBody>
                    <a:bodyPr/>
                    <a:lstStyle/>
                    <a:p>
                      <a:endParaRPr lang="fr-FR" sz="800" dirty="0"/>
                    </a:p>
                  </a:txBody>
                  <a:tcPr/>
                </a:tc>
                <a:tc>
                  <a:txBody>
                    <a:bodyPr/>
                    <a:lstStyle/>
                    <a:p>
                      <a:endParaRPr lang="fr-FR" sz="800" dirty="0"/>
                    </a:p>
                  </a:txBody>
                  <a:tcPr/>
                </a:tc>
                <a:tc>
                  <a:txBody>
                    <a:bodyPr/>
                    <a:lstStyle/>
                    <a:p>
                      <a:endParaRPr lang="fr-FR" sz="800" dirty="0"/>
                    </a:p>
                  </a:txBody>
                  <a:tcPr/>
                </a:tc>
                <a:tc>
                  <a:txBody>
                    <a:bodyPr/>
                    <a:lstStyle/>
                    <a:p>
                      <a:endParaRPr lang="fr-FR" sz="800" dirty="0"/>
                    </a:p>
                  </a:txBody>
                  <a:tcPr/>
                </a:tc>
                <a:tc>
                  <a:txBody>
                    <a:bodyPr/>
                    <a:lstStyle/>
                    <a:p>
                      <a:endParaRPr lang="fr-FR" sz="800" dirty="0"/>
                    </a:p>
                  </a:txBody>
                  <a:tcPr/>
                </a:tc>
                <a:tc>
                  <a:txBody>
                    <a:bodyPr/>
                    <a:lstStyle/>
                    <a:p>
                      <a:endParaRPr lang="fr-FR" sz="800" dirty="0"/>
                    </a:p>
                  </a:txBody>
                  <a:tcPr/>
                </a:tc>
                <a:tc>
                  <a:txBody>
                    <a:bodyPr/>
                    <a:lstStyle/>
                    <a:p>
                      <a:endParaRPr lang="fr-FR" sz="800" dirty="0"/>
                    </a:p>
                  </a:txBody>
                  <a:tcPr/>
                </a:tc>
                <a:extLst>
                  <a:ext uri="{0D108BD9-81ED-4DB2-BD59-A6C34878D82A}">
                    <a16:rowId xmlns:a16="http://schemas.microsoft.com/office/drawing/2014/main" val="3941022296"/>
                  </a:ext>
                </a:extLst>
              </a:tr>
              <a:tr h="485087">
                <a:tc>
                  <a:txBody>
                    <a:bodyPr/>
                    <a:lstStyle/>
                    <a:p>
                      <a:pPr algn="ctr"/>
                      <a:r>
                        <a:rPr lang="fr-FR" sz="800" b="1" dirty="0"/>
                        <a:t>Rôle dans l’opération</a:t>
                      </a:r>
                    </a:p>
                  </a:txBody>
                  <a:tcPr anchor="ctr">
                    <a:solidFill>
                      <a:schemeClr val="tx2">
                        <a:lumMod val="10000"/>
                        <a:lumOff val="90000"/>
                      </a:schemeClr>
                    </a:solidFill>
                  </a:tcPr>
                </a:tc>
                <a:tc>
                  <a:txBody>
                    <a:bodyPr/>
                    <a:lstStyle/>
                    <a:p>
                      <a:pPr algn="ctr"/>
                      <a:r>
                        <a:rPr lang="fr-FR" sz="800" b="1" dirty="0"/>
                        <a:t>Nom du mandataire </a:t>
                      </a:r>
                    </a:p>
                  </a:txBody>
                  <a:tcPr anchor="ctr">
                    <a:solidFill>
                      <a:schemeClr val="tx2">
                        <a:lumMod val="10000"/>
                        <a:lumOff val="90000"/>
                      </a:schemeClr>
                    </a:solidFill>
                  </a:tcPr>
                </a:tc>
                <a:tc>
                  <a:txBody>
                    <a:bodyPr/>
                    <a:lstStyle/>
                    <a:p>
                      <a:pPr algn="ctr"/>
                      <a:r>
                        <a:rPr lang="fr-FR" sz="800" b="1" dirty="0"/>
                        <a:t>Milieu Universitaire</a:t>
                      </a:r>
                    </a:p>
                  </a:txBody>
                  <a:tcPr anchor="ctr">
                    <a:solidFill>
                      <a:schemeClr val="tx2">
                        <a:lumMod val="10000"/>
                        <a:lumOff val="90000"/>
                      </a:schemeClr>
                    </a:solidFill>
                  </a:tcPr>
                </a:tc>
                <a:tc>
                  <a:txBody>
                    <a:bodyPr/>
                    <a:lstStyle/>
                    <a:p>
                      <a:pPr algn="ctr"/>
                      <a:r>
                        <a:rPr lang="fr-FR" sz="800" b="1" dirty="0"/>
                        <a:t>Rénovation</a:t>
                      </a:r>
                    </a:p>
                  </a:txBody>
                  <a:tcPr anchor="ctr">
                    <a:solidFill>
                      <a:schemeClr val="tx2">
                        <a:lumMod val="10000"/>
                        <a:lumOff val="90000"/>
                      </a:schemeClr>
                    </a:solidFill>
                  </a:tcPr>
                </a:tc>
                <a:tc>
                  <a:txBody>
                    <a:bodyPr/>
                    <a:lstStyle/>
                    <a:p>
                      <a:pPr algn="ctr"/>
                      <a:r>
                        <a:rPr lang="fr-FR" sz="800" b="1" dirty="0"/>
                        <a:t>Rénovation énergétique</a:t>
                      </a:r>
                    </a:p>
                  </a:txBody>
                  <a:tcPr anchor="ctr">
                    <a:solidFill>
                      <a:schemeClr val="tx2">
                        <a:lumMod val="10000"/>
                        <a:lumOff val="90000"/>
                      </a:schemeClr>
                    </a:solidFill>
                  </a:tcPr>
                </a:tc>
                <a:tc>
                  <a:txBody>
                    <a:bodyPr/>
                    <a:lstStyle/>
                    <a:p>
                      <a:pPr algn="ctr"/>
                      <a:r>
                        <a:rPr lang="fr-FR" sz="800" b="1" dirty="0"/>
                        <a:t>Si oui détaillé la nature de l’intervention</a:t>
                      </a:r>
                    </a:p>
                  </a:txBody>
                  <a:tcPr anchor="ctr">
                    <a:solidFill>
                      <a:schemeClr val="tx2">
                        <a:lumMod val="10000"/>
                        <a:lumOff val="90000"/>
                      </a:schemeClr>
                    </a:solidFill>
                  </a:tcPr>
                </a:tc>
                <a:tc>
                  <a:txBody>
                    <a:bodyPr/>
                    <a:lstStyle/>
                    <a:p>
                      <a:pPr algn="ctr"/>
                      <a:r>
                        <a:rPr lang="fr-FR" sz="800" b="1" dirty="0"/>
                        <a:t>En site occupé</a:t>
                      </a:r>
                    </a:p>
                  </a:txBody>
                  <a:tcPr anchor="ctr">
                    <a:solidFill>
                      <a:schemeClr val="tx2">
                        <a:lumMod val="10000"/>
                        <a:lumOff val="90000"/>
                      </a:schemeClr>
                    </a:solidFill>
                  </a:tcPr>
                </a:tc>
                <a:extLst>
                  <a:ext uri="{0D108BD9-81ED-4DB2-BD59-A6C34878D82A}">
                    <a16:rowId xmlns:a16="http://schemas.microsoft.com/office/drawing/2014/main" val="1295449936"/>
                  </a:ext>
                </a:extLst>
              </a:tr>
              <a:tr h="423261">
                <a:tc>
                  <a:txBody>
                    <a:bodyPr/>
                    <a:lstStyle/>
                    <a:p>
                      <a:endParaRPr lang="fr-FR" sz="800"/>
                    </a:p>
                  </a:txBody>
                  <a:tcPr/>
                </a:tc>
                <a:tc>
                  <a:txBody>
                    <a:bodyPr/>
                    <a:lstStyle/>
                    <a:p>
                      <a:endParaRPr lang="fr-FR" sz="800" dirty="0"/>
                    </a:p>
                  </a:txBody>
                  <a:tcPr/>
                </a:tc>
                <a:tc>
                  <a:txBody>
                    <a:bodyPr/>
                    <a:lstStyle/>
                    <a:p>
                      <a:pPr algn="ctr"/>
                      <a:r>
                        <a:rPr lang="fr-FR" sz="800" dirty="0"/>
                        <a:t>Oui / Non </a:t>
                      </a:r>
                    </a:p>
                  </a:txBody>
                  <a:tcPr/>
                </a:tc>
                <a:tc>
                  <a:txBody>
                    <a:bodyPr/>
                    <a:lstStyle/>
                    <a:p>
                      <a:pPr algn="ctr"/>
                      <a:r>
                        <a:rPr lang="fr-FR" sz="800" dirty="0"/>
                        <a:t>Oui / non </a:t>
                      </a:r>
                    </a:p>
                  </a:txBody>
                  <a:tcPr/>
                </a:tc>
                <a:tc>
                  <a:txBody>
                    <a:bodyPr/>
                    <a:lstStyle/>
                    <a:p>
                      <a:pPr algn="ctr"/>
                      <a:r>
                        <a:rPr lang="fr-FR" sz="800" dirty="0"/>
                        <a:t>Oui / non </a:t>
                      </a:r>
                    </a:p>
                  </a:txBody>
                  <a:tcPr/>
                </a:tc>
                <a:tc>
                  <a:txBody>
                    <a:bodyPr/>
                    <a:lstStyle/>
                    <a:p>
                      <a:pPr algn="ctr"/>
                      <a:endParaRPr lang="fr-FR" sz="800" dirty="0"/>
                    </a:p>
                  </a:txBody>
                  <a:tcPr/>
                </a:tc>
                <a:tc>
                  <a:txBody>
                    <a:bodyPr/>
                    <a:lstStyle/>
                    <a:p>
                      <a:pPr algn="ctr"/>
                      <a:r>
                        <a:rPr lang="fr-FR" sz="800" dirty="0"/>
                        <a:t>Oui / non </a:t>
                      </a:r>
                    </a:p>
                  </a:txBody>
                  <a:tcPr/>
                </a:tc>
                <a:extLst>
                  <a:ext uri="{0D108BD9-81ED-4DB2-BD59-A6C34878D82A}">
                    <a16:rowId xmlns:a16="http://schemas.microsoft.com/office/drawing/2014/main" val="1922874039"/>
                  </a:ext>
                </a:extLst>
              </a:tr>
            </a:tbl>
          </a:graphicData>
        </a:graphic>
      </p:graphicFrame>
    </p:spTree>
    <p:extLst>
      <p:ext uri="{BB962C8B-B14F-4D97-AF65-F5344CB8AC3E}">
        <p14:creationId xmlns:p14="http://schemas.microsoft.com/office/powerpoint/2010/main" val="4164332151"/>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142</TotalTime>
  <Words>869</Words>
  <Application>Microsoft Office PowerPoint</Application>
  <PresentationFormat>Grand écran</PresentationFormat>
  <Paragraphs>189</Paragraphs>
  <Slides>9</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9</vt:i4>
      </vt:variant>
    </vt:vector>
  </HeadingPairs>
  <TitlesOfParts>
    <vt:vector size="14" baseType="lpstr">
      <vt:lpstr>Aptos</vt:lpstr>
      <vt:lpstr>Aptos Display</vt:lpstr>
      <vt:lpstr>Arial</vt:lpstr>
      <vt:lpstr>Times New Roman</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Marion Le-cornec</dc:creator>
  <cp:lastModifiedBy>Marion Le-cornec</cp:lastModifiedBy>
  <cp:revision>15</cp:revision>
  <dcterms:created xsi:type="dcterms:W3CDTF">2025-03-12T15:22:38Z</dcterms:created>
  <dcterms:modified xsi:type="dcterms:W3CDTF">2026-01-29T15:31:06Z</dcterms:modified>
</cp:coreProperties>
</file>